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4199" r:id="rId2"/>
    <p:sldMasterId id="2147488217" r:id="rId3"/>
    <p:sldMasterId id="2147488229" r:id="rId4"/>
  </p:sldMasterIdLst>
  <p:notesMasterIdLst>
    <p:notesMasterId r:id="rId16"/>
  </p:notesMasterIdLst>
  <p:handoutMasterIdLst>
    <p:handoutMasterId r:id="rId17"/>
  </p:handoutMasterIdLst>
  <p:sldIdLst>
    <p:sldId id="834" r:id="rId5"/>
    <p:sldId id="1059" r:id="rId6"/>
    <p:sldId id="1052" r:id="rId7"/>
    <p:sldId id="1053" r:id="rId8"/>
    <p:sldId id="1054" r:id="rId9"/>
    <p:sldId id="1050" r:id="rId10"/>
    <p:sldId id="919" r:id="rId11"/>
    <p:sldId id="1049" r:id="rId12"/>
    <p:sldId id="1048" r:id="rId13"/>
    <p:sldId id="1055" r:id="rId14"/>
    <p:sldId id="1058" r:id="rId15"/>
  </p:sldIdLst>
  <p:sldSz cx="9144000" cy="6858000" type="screen4x3"/>
  <p:notesSz cx="6797675" cy="9926638"/>
  <p:embeddedFontLst>
    <p:embeddedFont>
      <p:font typeface="Gill Sans MT" panose="020B0502020104020203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S PGothic" panose="020B0600070205080204" pitchFamily="34" charset="-128"/>
      <p:regular r:id="rId26"/>
    </p:embeddedFont>
    <p:embeddedFont>
      <p:font typeface="MS Mincho" panose="020B0604020202020204" charset="-128"/>
      <p:regular r:id="rId27"/>
    </p:embeddedFont>
    <p:embeddedFont>
      <p:font typeface="MS PGothic" panose="020B0600070205080204" pitchFamily="34" charset="-128"/>
      <p:regular r:id="rId26"/>
    </p:embeddedFont>
    <p:embeddedFont>
      <p:font typeface="Arial Narrow" panose="020B0606020202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354" autoAdjust="0"/>
    <p:restoredTop sz="77087" autoAdjust="0"/>
  </p:normalViewPr>
  <p:slideViewPr>
    <p:cSldViewPr snapToGrid="0" snapToObjects="1">
      <p:cViewPr varScale="1">
        <p:scale>
          <a:sx n="73" d="100"/>
          <a:sy n="73" d="100"/>
        </p:scale>
        <p:origin x="17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E2E4CF4B-8AE6-47B2-974D-23CDE2C7C7E1}" type="datetimeFigureOut">
              <a:rPr lang="en-US"/>
              <a:pPr>
                <a:defRPr/>
              </a:pPr>
              <a:t>1/25/2019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EDBD29FD-F43F-45EF-8831-2A6D42C64F7D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20611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E68CA21-9D53-45D7-B707-5C9FD6603D90}" type="datetimeFigureOut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130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5EFE7DD-8E46-4FC8-8FEF-B31EFA8ADE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97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ZA" smtClean="0">
                <a:latin typeface="Arial Narrow" pitchFamily="34" charset="0"/>
              </a:rPr>
              <a:t>The Minister as a Shareholder has distinct responsibilities including </a:t>
            </a:r>
          </a:p>
          <a:p>
            <a:pPr>
              <a:spcBef>
                <a:spcPct val="15000"/>
              </a:spcBef>
              <a:spcAft>
                <a:spcPct val="20000"/>
              </a:spcAft>
              <a:buFont typeface="Arial" pitchFamily="34" charset="0"/>
              <a:buChar char="–"/>
            </a:pPr>
            <a:r>
              <a:rPr lang="en-US" smtClean="0">
                <a:latin typeface="Arial Narrow" pitchFamily="34" charset="0"/>
              </a:rPr>
              <a:t>Appoint all Board members</a:t>
            </a:r>
          </a:p>
          <a:p>
            <a:pPr>
              <a:spcBef>
                <a:spcPct val="15000"/>
              </a:spcBef>
              <a:spcAft>
                <a:spcPct val="20000"/>
              </a:spcAft>
              <a:buFont typeface="Arial" pitchFamily="34" charset="0"/>
              <a:buChar char="–"/>
            </a:pPr>
            <a:r>
              <a:rPr lang="en-US" smtClean="0">
                <a:latin typeface="Arial Narrow" pitchFamily="34" charset="0"/>
              </a:rPr>
              <a:t>Conclusion of binding shareholder compacts.</a:t>
            </a:r>
          </a:p>
          <a:p>
            <a:pPr>
              <a:spcBef>
                <a:spcPct val="15000"/>
              </a:spcBef>
              <a:spcAft>
                <a:spcPct val="20000"/>
              </a:spcAft>
              <a:buFont typeface="Arial" pitchFamily="34" charset="0"/>
              <a:buChar char="–"/>
            </a:pPr>
            <a:r>
              <a:rPr lang="en-US" smtClean="0">
                <a:latin typeface="Arial Narrow" pitchFamily="34" charset="0"/>
              </a:rPr>
              <a:t>Approval of Strategic Plans and Corporate Plans/Annual Performance Plans.</a:t>
            </a:r>
          </a:p>
          <a:p>
            <a:pPr>
              <a:spcBef>
                <a:spcPct val="15000"/>
              </a:spcBef>
              <a:spcAft>
                <a:spcPct val="20000"/>
              </a:spcAft>
              <a:buFont typeface="Arial" pitchFamily="34" charset="0"/>
              <a:buChar char="–"/>
            </a:pPr>
            <a:r>
              <a:rPr lang="en-US" smtClean="0">
                <a:solidFill>
                  <a:srgbClr val="FF0000"/>
                </a:solidFill>
                <a:latin typeface="Arial Narrow" pitchFamily="34" charset="0"/>
              </a:rPr>
              <a:t>Quarterly reporting </a:t>
            </a:r>
          </a:p>
          <a:p>
            <a:pPr>
              <a:spcBef>
                <a:spcPct val="15000"/>
              </a:spcBef>
              <a:spcAft>
                <a:spcPct val="20000"/>
              </a:spcAft>
              <a:buFont typeface="Arial" pitchFamily="34" charset="0"/>
              <a:buChar char="–"/>
            </a:pPr>
            <a:r>
              <a:rPr lang="en-US" smtClean="0">
                <a:solidFill>
                  <a:srgbClr val="FF0000"/>
                </a:solidFill>
                <a:latin typeface="Arial Narrow" pitchFamily="34" charset="0"/>
              </a:rPr>
              <a:t>Instruct the entities by directives </a:t>
            </a:r>
          </a:p>
          <a:p>
            <a:pPr>
              <a:spcBef>
                <a:spcPct val="15000"/>
              </a:spcBef>
              <a:spcAft>
                <a:spcPct val="20000"/>
              </a:spcAft>
              <a:buFont typeface="Arial" pitchFamily="34" charset="0"/>
              <a:buChar char="–"/>
            </a:pPr>
            <a:r>
              <a:rPr lang="en-US" smtClean="0">
                <a:latin typeface="Arial Narrow" pitchFamily="34" charset="0"/>
              </a:rPr>
              <a:t>Issuing of a strategic intent statement.</a:t>
            </a:r>
          </a:p>
          <a:p>
            <a:pPr>
              <a:spcBef>
                <a:spcPct val="15000"/>
              </a:spcBef>
              <a:spcAft>
                <a:spcPct val="20000"/>
              </a:spcAft>
              <a:buFont typeface="Arial" pitchFamily="34" charset="0"/>
              <a:buChar char="–"/>
            </a:pPr>
            <a:r>
              <a:rPr lang="en-US" smtClean="0">
                <a:latin typeface="Arial Narrow" pitchFamily="34" charset="0"/>
              </a:rPr>
              <a:t>Approval of significant &amp; material transactions.</a:t>
            </a:r>
          </a:p>
          <a:p>
            <a:pPr>
              <a:spcBef>
                <a:spcPct val="15000"/>
              </a:spcBef>
              <a:spcAft>
                <a:spcPct val="20000"/>
              </a:spcAft>
              <a:buFont typeface="Arial" pitchFamily="34" charset="0"/>
              <a:buChar char="–"/>
            </a:pPr>
            <a:r>
              <a:rPr lang="en-US" smtClean="0">
                <a:latin typeface="Arial Narrow" pitchFamily="34" charset="0"/>
              </a:rPr>
              <a:t>Recommendations of borrowing limits to National Treasury.</a:t>
            </a:r>
          </a:p>
          <a:p>
            <a:pPr>
              <a:spcBef>
                <a:spcPct val="15000"/>
              </a:spcBef>
              <a:spcAft>
                <a:spcPct val="20000"/>
              </a:spcAft>
              <a:buFont typeface="Arial" pitchFamily="34" charset="0"/>
              <a:buChar char="–"/>
            </a:pPr>
            <a:r>
              <a:rPr lang="en-US" smtClean="0">
                <a:latin typeface="Arial Narrow" pitchFamily="34" charset="0"/>
              </a:rPr>
              <a:t>Access information to monitor and evaluate performance.</a:t>
            </a:r>
          </a:p>
          <a:p>
            <a:pPr>
              <a:spcBef>
                <a:spcPct val="15000"/>
              </a:spcBef>
              <a:spcAft>
                <a:spcPct val="20000"/>
              </a:spcAft>
              <a:buFont typeface="Arial" pitchFamily="34" charset="0"/>
              <a:buChar char="–"/>
            </a:pPr>
            <a:r>
              <a:rPr lang="en-US" smtClean="0">
                <a:latin typeface="Arial Narrow" pitchFamily="34" charset="0"/>
              </a:rPr>
              <a:t>Enforce accountability and take remedial action.</a:t>
            </a:r>
            <a:endParaRPr lang="en-ZA" smtClean="0">
              <a:latin typeface="Arial Narrow" pitchFamily="34" charset="0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E6FBEDB-E383-4218-87BE-980EEDDD8EC5}" type="datetime1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2A5FA66-3844-45CF-A508-53F807D5B5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2B524A1-2CCC-4126-98D3-20EDEE0B6C8C}" type="datetime1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B35AFB1-5C54-44D1-AD39-7234FC07B8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360D8CE-5853-4AA4-849D-A4F881803901}" type="datetime1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C28F77E-B3CA-4392-B0DB-71C3CD225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itmap in Graphic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itmap in Graphic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7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itmap in Graphic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7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6AF4695-A30B-49BF-9A71-995517F5319E}" type="datetime1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B1BC157-84F7-4E3E-996F-580B6A2E99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8229600" cy="7508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B39097E-6256-4034-8842-3238FB87701E}" type="datetime1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9667CAF-3CF7-4FEF-86F2-EE4190FD01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84A2733-1466-499E-9590-932E724A261C}" type="datetime1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D927F36-71F7-415B-AB20-6138F7620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827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6931060-A2DF-470A-ABA0-194271B81301}" type="datetime1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A5A2027-2CC7-40AA-9E76-3A7E143BF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2BE4EA1-A1A8-434E-9F14-37AA0CB4ABB2}" type="datetime1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77284E1-63EA-4D85-AC66-36E8F3D91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09CDDBB-D16E-4E5A-9E22-7A613AE51005}" type="datetime1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6898D0C-3A87-42A2-8DEA-92E8F22DA0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9D541FA-C928-40F5-AA7F-81C1E1DC6BEB}" type="datetime1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D62D44E-0957-4879-B7FC-90621AF57E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D2CBE3A-79CE-4899-B0E3-6942A80CEE9E}" type="datetime1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5C7A379-F0E3-46A0-B323-4F40BBD8B9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F26436C-21B8-433A-B108-8A2CE7DDBCFF}" type="datetime1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6C08A24-E83E-49B5-8A75-0FEA19AF8A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DF6C538-8D80-48CF-97B4-7355697779A2}" type="datetime1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581C644-3E35-47E1-8BFA-E8A8037A14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20838B9-86F9-4A6F-90D4-3D520AFFBA5F}" type="datetime1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6DD0C4C-457F-4162-80EA-41DB5A34DE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CB2EB0A-2C76-4738-99C5-31C37B409644}" type="datetime1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1AB23CF-6392-402E-B3C5-408FCF9FF9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2ECD6FD-C5C2-4930-8F5B-890B9C0CC6D8}" type="datetime1">
              <a:rPr lang="en-US"/>
              <a:pPr>
                <a:defRPr/>
              </a:pPr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9251E93-568D-477E-97AB-C4F9E700E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F798A93-C2EA-4434-8848-A3588F590A24}" type="datetime1">
              <a:rPr lang="en-US"/>
              <a:pPr>
                <a:defRPr/>
              </a:pPr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EB3A250-063E-427C-9817-07BE0F894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4AF3F00-5EA9-42C8-9E8D-2FB68C92E221}" type="datetime1">
              <a:rPr lang="en-US"/>
              <a:pPr>
                <a:defRPr/>
              </a:pPr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F48A312-2960-4ED2-BAA4-FF6EFDFEA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25D8B88-9D7E-4C3B-9A25-BB4F69B98773}" type="datetime1">
              <a:rPr lang="en-US"/>
              <a:pPr>
                <a:defRPr/>
              </a:pPr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8EAFEED-42E1-4A04-AB3E-549C170A4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3248D1A-608F-4D3A-BEA5-BDD2CEA9B707}" type="datetime1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7B9BDCD-4568-40CA-9FE8-37306AC2B3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7C14784-FA79-4CFE-99F3-382097486AED}" type="datetime1">
              <a:rPr lang="en-US"/>
              <a:pPr>
                <a:defRPr/>
              </a:pPr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2F892A3-67D3-42EC-822F-816B4A3DD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4D38C03-7D95-4358-BE3E-7C0C35B79283}" type="datetime1">
              <a:rPr lang="en-US"/>
              <a:pPr>
                <a:defRPr/>
              </a:pPr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7D42731-85C4-43C0-9402-9F307A2F2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840BD7B-835C-4EE6-9A2E-17A678C5A57A}" type="datetime1">
              <a:rPr lang="en-US"/>
              <a:pPr>
                <a:defRPr/>
              </a:pPr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FFC38A3-BBFD-41A0-9472-AE4FB97EA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3F99E18-7A75-4B43-BCE3-3792E5EF5D9F}" type="datetime1">
              <a:rPr lang="en-US"/>
              <a:pPr>
                <a:defRPr/>
              </a:pPr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592459D-23F3-436B-AB74-F6629A7A2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66B5C7D-603F-4F7E-96E9-B1B9B8D344A9}" type="datetime1">
              <a:rPr lang="en-US"/>
              <a:pPr>
                <a:defRPr/>
              </a:pPr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7A8C74D-A45D-4FD1-B0F3-406DD5CEC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15B1AD7-B36F-4425-AACE-8F7722F2F0AB}" type="datetime1">
              <a:rPr lang="en-US"/>
              <a:pPr>
                <a:defRPr/>
              </a:pPr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A847DC2-A7C9-4D2B-AF76-ACFC93072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FA9BA3A-692D-4221-9B8D-679B617010B8}" type="datetime1">
              <a:rPr lang="en-US"/>
              <a:pPr>
                <a:defRPr/>
              </a:pPr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9AAA1D0-705D-4C02-8021-7BBAF02A4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79D8403-8C8A-46A6-9EFB-F1646FE377FF}" type="datetime1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18EBB7C-4067-48CE-85BE-9C45E032F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0CB2449-0638-4DAA-A954-E7598C62A623}" type="datetime1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95DFF2B-A206-4436-89BC-D65238A2BE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08A75A-633B-489B-806C-F0B98124A47C}" type="datetime1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98D71DA-C663-49C2-9B6F-4335EEC608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94C1F58-2A39-4D46-A857-9A07063629AA}" type="datetime1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B849EC3-A7C8-4336-A67D-60CB00064B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6E12BA9-5720-45CA-9057-1E7F6EEF82C8}" type="datetime1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5B18476-1392-4AD6-A871-FD26D2B451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B4A1E94-F4C0-4351-8014-5B9B3EC1C80D}" type="datetime1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8A1A7D5-F8E5-4877-805C-FAF11DEB26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1A42BE0-627E-4683-8EC8-305C143E14D5}" type="datetime1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3E2F0AA-8396-4C23-AC36-9733178C72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04FF6E0-CB33-4BB5-A3D7-314B8C1B5207}" type="datetime1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3E29957-82D4-4CE1-BF15-3A6C68EB6A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902311F-4099-4294-8013-DD4B2AAE2BB0}" type="datetime1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2ED7F5E-CD98-44B9-8401-EAD42CE999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72D547C-955A-429E-B434-8028C5163DAA}" type="datetime1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38255BB-6E32-4BC5-A385-67169620DD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710A1FA-3341-4ACB-AA0A-0F63F09141C8}" type="datetime1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2129102-33E2-472A-B8A8-5218542F68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7FF67BF-0CE1-4D6B-9323-C23629310D54}" type="datetime1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8CDD002-91F4-4895-AC68-0C3B4D6316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itmap in Graphic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itmap in Graphic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7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DA77B7D-FA0C-4185-ACC4-125A20561094}" type="datetime1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A01920C-8BAB-41D2-BC3E-7A741B8A96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itmap in Graphic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7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4A01DCC-F288-4CC4-B01B-AFCC87FA5CE9}" type="datetime1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E62B067-B8E1-44D4-873A-0C9707E507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D12AA37-3013-462E-9216-D774D3EADA59}" type="datetime1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2BF93D0-A099-463F-97FA-C3CEB344FF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E444F5B-B02A-44AA-9FC3-1C9CD2768C3F}" type="datetime1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FC4CC1F-9735-4D89-8524-19C58FECE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19FF3F7-9ADE-4187-A472-A29EFD3ABD34}" type="datetime1">
              <a:rPr lang="en-US"/>
              <a:pPr>
                <a:defRPr/>
              </a:pPr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D672D57-388E-4701-AD99-EFA004ACF2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lide Content Backround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205" r:id="rId1"/>
    <p:sldLayoutId id="2147490206" r:id="rId2"/>
    <p:sldLayoutId id="2147490207" r:id="rId3"/>
    <p:sldLayoutId id="2147490208" r:id="rId4"/>
    <p:sldLayoutId id="2147490209" r:id="rId5"/>
    <p:sldLayoutId id="2147490210" r:id="rId6"/>
    <p:sldLayoutId id="2147490211" r:id="rId7"/>
    <p:sldLayoutId id="2147490212" r:id="rId8"/>
    <p:sldLayoutId id="2147490213" r:id="rId9"/>
    <p:sldLayoutId id="2147490214" r:id="rId10"/>
    <p:sldLayoutId id="2147490215" r:id="rId11"/>
    <p:sldLayoutId id="2147490216" r:id="rId12"/>
    <p:sldLayoutId id="2147490217" r:id="rId13"/>
    <p:sldLayoutId id="2147490218" r:id="rId1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Slide Content Backround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219" r:id="rId1"/>
    <p:sldLayoutId id="2147490220" r:id="rId2"/>
    <p:sldLayoutId id="2147490221" r:id="rId3"/>
    <p:sldLayoutId id="2147490222" r:id="rId4"/>
    <p:sldLayoutId id="2147490223" r:id="rId5"/>
    <p:sldLayoutId id="2147490224" r:id="rId6"/>
    <p:sldLayoutId id="2147490225" r:id="rId7"/>
    <p:sldLayoutId id="2147490226" r:id="rId8"/>
    <p:sldLayoutId id="2147490227" r:id="rId9"/>
    <p:sldLayoutId id="2147490228" r:id="rId10"/>
    <p:sldLayoutId id="214749022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DWS Slide Pages1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230" r:id="rId1"/>
    <p:sldLayoutId id="2147490231" r:id="rId2"/>
    <p:sldLayoutId id="2147490232" r:id="rId3"/>
    <p:sldLayoutId id="2147490233" r:id="rId4"/>
    <p:sldLayoutId id="2147490234" r:id="rId5"/>
    <p:sldLayoutId id="2147490235" r:id="rId6"/>
    <p:sldLayoutId id="2147490236" r:id="rId7"/>
    <p:sldLayoutId id="2147490237" r:id="rId8"/>
    <p:sldLayoutId id="2147490238" r:id="rId9"/>
    <p:sldLayoutId id="2147490239" r:id="rId10"/>
    <p:sldLayoutId id="2147490240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Slide Content Backround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241" r:id="rId1"/>
    <p:sldLayoutId id="2147490242" r:id="rId2"/>
    <p:sldLayoutId id="2147490243" r:id="rId3"/>
    <p:sldLayoutId id="2147490244" r:id="rId4"/>
    <p:sldLayoutId id="2147490245" r:id="rId5"/>
    <p:sldLayoutId id="2147490246" r:id="rId6"/>
    <p:sldLayoutId id="2147490247" r:id="rId7"/>
    <p:sldLayoutId id="2147490248" r:id="rId8"/>
    <p:sldLayoutId id="2147490249" r:id="rId9"/>
    <p:sldLayoutId id="2147490250" r:id="rId10"/>
    <p:sldLayoutId id="2147490251" r:id="rId11"/>
    <p:sldLayoutId id="2147490252" r:id="rId12"/>
    <p:sldLayoutId id="2147490253" r:id="rId13"/>
    <p:sldLayoutId id="2147490254" r:id="rId1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Box 6"/>
          <p:cNvSpPr txBox="1">
            <a:spLocks noChangeArrowheads="1"/>
          </p:cNvSpPr>
          <p:nvPr/>
        </p:nvSpPr>
        <p:spPr bwMode="auto">
          <a:xfrm>
            <a:off x="1449388" y="2251075"/>
            <a:ext cx="50895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FFFFFF"/>
                </a:solidFill>
                <a:latin typeface="Gill Sans MT" pitchFamily="34" charset="0"/>
              </a:rPr>
              <a:t>PRESENTATION TITLE</a:t>
            </a:r>
          </a:p>
          <a:p>
            <a:endParaRPr lang="en-US" altLang="en-US" sz="1800">
              <a:solidFill>
                <a:srgbClr val="FFFFFF"/>
              </a:solidFill>
              <a:latin typeface="Gill Sans"/>
            </a:endParaRPr>
          </a:p>
          <a:p>
            <a:r>
              <a:rPr lang="en-US" altLang="en-US" sz="1800">
                <a:solidFill>
                  <a:srgbClr val="FFFFFF"/>
                </a:solidFill>
                <a:latin typeface="Gill Sans Light"/>
              </a:rPr>
              <a:t>Presented by:</a:t>
            </a:r>
          </a:p>
          <a:p>
            <a:r>
              <a:rPr lang="en-US" altLang="en-US" sz="1800">
                <a:solidFill>
                  <a:srgbClr val="FFFFFF"/>
                </a:solidFill>
                <a:latin typeface="Gill Sans Light"/>
              </a:rPr>
              <a:t>Name Surname</a:t>
            </a:r>
          </a:p>
          <a:p>
            <a:r>
              <a:rPr lang="en-US" altLang="en-US" sz="1800">
                <a:solidFill>
                  <a:srgbClr val="FFFFFF"/>
                </a:solidFill>
                <a:latin typeface="Gill Sans Light"/>
              </a:rPr>
              <a:t>Directorate</a:t>
            </a:r>
          </a:p>
          <a:p>
            <a:endParaRPr lang="en-US" altLang="en-US" sz="1400">
              <a:solidFill>
                <a:srgbClr val="FFFFFF"/>
              </a:solidFill>
              <a:latin typeface="Gill Sans Light"/>
            </a:endParaRPr>
          </a:p>
          <a:p>
            <a:r>
              <a:rPr lang="en-US" altLang="en-US" sz="1400">
                <a:solidFill>
                  <a:srgbClr val="FFFFFF"/>
                </a:solidFill>
                <a:latin typeface="Gill Sans Light"/>
              </a:rPr>
              <a:t>Date</a:t>
            </a:r>
          </a:p>
        </p:txBody>
      </p:sp>
      <p:pic>
        <p:nvPicPr>
          <p:cNvPr id="93187" name="Picture 1" descr="DWS Slide Cover3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1" descr="DWS Slide Cover pic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3" y="1512888"/>
            <a:ext cx="9180513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Title 1"/>
          <p:cNvSpPr>
            <a:spLocks noGrp="1"/>
          </p:cNvSpPr>
          <p:nvPr>
            <p:ph type="ctrTitle"/>
          </p:nvPr>
        </p:nvSpPr>
        <p:spPr bwMode="auto">
          <a:xfrm>
            <a:off x="685800" y="1512888"/>
            <a:ext cx="7772400" cy="2564405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INSTITUTIONAL RATIONALISATION: </a:t>
            </a:r>
            <a:r>
              <a:rPr lang="en-Z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WATER RESOURCES AND SERVICES MANAGEMENT REFORM </a:t>
            </a:r>
            <a:r>
              <a:rPr lang="en-US" sz="32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– A PROPOSAL</a:t>
            </a:r>
            <a:r>
              <a:rPr lang="en-US" sz="36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cap="sm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Masiphula Mbongwa</a:t>
            </a:r>
            <a:br>
              <a:rPr lang="en-US" sz="1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Special Ministerial Advisor </a:t>
            </a:r>
            <a:br>
              <a:rPr lang="en-US" sz="1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alt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0887" y="4694830"/>
            <a:ext cx="5826575" cy="1373188"/>
          </a:xfrm>
        </p:spPr>
        <p:txBody>
          <a:bodyPr/>
          <a:lstStyle/>
          <a:p>
            <a:pPr>
              <a:defRPr/>
            </a:pPr>
            <a:r>
              <a:rPr lang="en-US" sz="1800" b="1" cap="sm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800" cap="sm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INTERACTIVE</a:t>
            </a:r>
            <a:r>
              <a:rPr lang="en-US" sz="1800" b="1" cap="sm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session of the minister with water services authority	</a:t>
            </a:r>
            <a:endParaRPr lang="en-US" sz="1800" b="1" cap="sm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ZA" sz="1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Birchwood</a:t>
            </a:r>
          </a:p>
          <a:p>
            <a:pPr>
              <a:defRPr/>
            </a:pPr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Boksburg</a:t>
            </a:r>
            <a:endParaRPr lang="en-ZA" sz="1800" b="1" dirty="0">
              <a:solidFill>
                <a:schemeClr val="tx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ZA" sz="18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25 January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958" y="95534"/>
            <a:ext cx="7670042" cy="764275"/>
          </a:xfrm>
        </p:spPr>
        <p:txBody>
          <a:bodyPr/>
          <a:lstStyle/>
          <a:p>
            <a:pPr algn="l"/>
            <a:r>
              <a:rPr lang="en-ZA" sz="3200" b="1" dirty="0" smtClean="0"/>
              <a:t>Summary of water and sanitation reform </a:t>
            </a:r>
            <a:endParaRPr lang="en-Z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958" y="849569"/>
            <a:ext cx="7670042" cy="55512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DWS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principally as a policy, legislation, programme support, monitoring and evaluation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organisation, with  functions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that need dedicated and on-going technical, scientific, specialist, financial, operational and management attention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being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assigned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Water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Boards, Water Research Council, the envisaged Water and Sanitation Authority, the Water and Sanitation Regulator, and the CMAs.</a:t>
            </a:r>
            <a:endParaRPr lang="en-Z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Finalise the establishment of CMAs in the remaining 7 catchment management areas;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Direct old water rights user organisations to convert to Water Users Associations within the next 6 months;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 to direct current Water to submit studies with proposals of how they shall convert to become Water Regional Utilities within 6 months;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Direct Workstream on the Water and Sanitation Authority and the Water and Sanitation Regulator to submit reports on the establishment of the Water and Sanitation Authority and Regulator;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Direct the DDG Corporate Services to submit the preliminary report on the Institutional Reorganisation of the Department of Water and Sanitation.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54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958" y="95534"/>
            <a:ext cx="7670042" cy="764275"/>
          </a:xfrm>
        </p:spPr>
        <p:txBody>
          <a:bodyPr/>
          <a:lstStyle/>
          <a:p>
            <a:pPr algn="l"/>
            <a:endParaRPr lang="en-Z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9569"/>
            <a:ext cx="9144000" cy="55512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Z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Z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1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310" y="220047"/>
            <a:ext cx="7226490" cy="708001"/>
          </a:xfrm>
        </p:spPr>
        <p:txBody>
          <a:bodyPr/>
          <a:lstStyle/>
          <a:p>
            <a:pPr algn="l"/>
            <a:r>
              <a:rPr lang="en-ZA" sz="3200" dirty="0" smtClean="0"/>
              <a:t>Outline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844" y="928048"/>
            <a:ext cx="713095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Water and sanitation status quo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Current institutional arrangements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New institutional arrangements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Proposed institutional reforms</a:t>
            </a:r>
          </a:p>
          <a:p>
            <a:pPr>
              <a:buFont typeface="Wingdings" panose="05000000000000000000" pitchFamily="2" charset="2"/>
              <a:buChar char="§"/>
            </a:pPr>
            <a:endParaRPr lang="en-ZA" dirty="0" smtClean="0"/>
          </a:p>
          <a:p>
            <a:pPr>
              <a:buFont typeface="Wingdings" panose="05000000000000000000" pitchFamily="2" charset="2"/>
              <a:buChar char="§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566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606" y="56270"/>
            <a:ext cx="7655121" cy="530583"/>
          </a:xfrm>
        </p:spPr>
        <p:txBody>
          <a:bodyPr/>
          <a:lstStyle/>
          <a:p>
            <a:pPr algn="l"/>
            <a:r>
              <a:rPr lang="en-ZA" sz="3200" b="1" dirty="0"/>
              <a:t>Existing water and sanitation </a:t>
            </a:r>
            <a:r>
              <a:rPr lang="en-ZA" sz="3200" b="1" dirty="0" smtClean="0"/>
              <a:t>institutions</a:t>
            </a:r>
            <a:r>
              <a:rPr lang="en-US" sz="3200" b="1" dirty="0">
                <a:ea typeface="Gill Sans"/>
                <a:cs typeface="Gill Sans"/>
              </a:rPr>
              <a:t/>
            </a:r>
            <a:br>
              <a:rPr lang="en-US" sz="3200" b="1" dirty="0">
                <a:ea typeface="Gill Sans"/>
                <a:cs typeface="Gill Sans"/>
              </a:rPr>
            </a:br>
            <a:endParaRPr lang="en-ZA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805218" y="571462"/>
            <a:ext cx="8079290" cy="4901275"/>
          </a:xfrm>
          <a:prstGeom prst="roundRect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800">
                <a:effectLst/>
                <a:ea typeface="Times New Roman"/>
                <a:cs typeface="Times New Roman"/>
              </a:rPr>
              <a:t> </a:t>
            </a:r>
            <a:endParaRPr lang="en-ZA" sz="1200">
              <a:effectLst/>
              <a:ea typeface="MS Mincho"/>
              <a:cs typeface="Times New Roman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161536" y="684248"/>
            <a:ext cx="1361411" cy="4317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en-ZA" sz="2000" b="1" kern="1200" dirty="0">
                <a:solidFill>
                  <a:srgbClr val="000000"/>
                </a:solidFill>
                <a:effectLst/>
                <a:latin typeface="Calibri"/>
                <a:ea typeface="MS Mincho"/>
                <a:cs typeface="Times New Roman"/>
              </a:rPr>
              <a:t>MINISTER</a:t>
            </a:r>
            <a:endParaRPr lang="en-ZA" sz="2000" dirty="0">
              <a:effectLst/>
              <a:latin typeface="Times New Roman"/>
              <a:ea typeface="MS Mincho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476211" y="2002462"/>
            <a:ext cx="987269" cy="352582"/>
          </a:xfrm>
          <a:prstGeom prst="roundRect">
            <a:avLst/>
          </a:prstGeom>
          <a:solidFill>
            <a:schemeClr val="accent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ZA" sz="1400" b="1" kern="1200">
                <a:solidFill>
                  <a:srgbClr val="FFFFFF"/>
                </a:solidFill>
                <a:effectLst/>
                <a:latin typeface="Arial Narrow"/>
                <a:ea typeface="MS Mincho"/>
                <a:cs typeface="Times New Roman"/>
              </a:rPr>
              <a:t>Amatola </a:t>
            </a:r>
            <a:endParaRPr lang="en-ZA" sz="1400">
              <a:effectLst/>
              <a:latin typeface="Times New Roman"/>
              <a:ea typeface="MS Mincho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476212" y="2425053"/>
            <a:ext cx="987270" cy="357754"/>
          </a:xfrm>
          <a:prstGeom prst="roundRect">
            <a:avLst/>
          </a:prstGeom>
          <a:solidFill>
            <a:schemeClr val="accent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ZA" sz="1400" b="1" kern="1200">
                <a:solidFill>
                  <a:srgbClr val="FFFFFF"/>
                </a:solidFill>
                <a:effectLst/>
                <a:latin typeface="Arial Narrow"/>
                <a:ea typeface="MS Mincho"/>
                <a:cs typeface="Times New Roman"/>
              </a:rPr>
              <a:t>Lepelle </a:t>
            </a:r>
            <a:endParaRPr lang="en-ZA" sz="1400">
              <a:effectLst/>
              <a:latin typeface="Times New Roman"/>
              <a:ea typeface="MS Mincho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789954" y="1996269"/>
            <a:ext cx="896846" cy="358775"/>
          </a:xfrm>
          <a:prstGeom prst="roundRect">
            <a:avLst/>
          </a:prstGeom>
          <a:solidFill>
            <a:schemeClr val="accent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ZA" sz="1400" b="1" kern="1200" dirty="0">
                <a:solidFill>
                  <a:srgbClr val="FFFFFF"/>
                </a:solidFill>
                <a:effectLst/>
                <a:latin typeface="Arial Narrow"/>
                <a:ea typeface="MS Mincho"/>
                <a:cs typeface="Times New Roman"/>
              </a:rPr>
              <a:t>Bloem </a:t>
            </a:r>
            <a:endParaRPr lang="en-ZA" sz="1400" dirty="0">
              <a:effectLst/>
              <a:latin typeface="Times New Roman"/>
              <a:ea typeface="MS Mincho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789954" y="2447379"/>
            <a:ext cx="896846" cy="340202"/>
          </a:xfrm>
          <a:prstGeom prst="roundRect">
            <a:avLst/>
          </a:prstGeom>
          <a:solidFill>
            <a:schemeClr val="accent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ZA" sz="1400" b="1" kern="1200" dirty="0">
                <a:solidFill>
                  <a:srgbClr val="FFFFFF"/>
                </a:solidFill>
                <a:effectLst/>
                <a:latin typeface="Arial Narrow"/>
                <a:ea typeface="MS Mincho"/>
                <a:cs typeface="Times New Roman"/>
              </a:rPr>
              <a:t>Magalies </a:t>
            </a:r>
            <a:endParaRPr lang="en-ZA" sz="1400" dirty="0">
              <a:effectLst/>
              <a:latin typeface="Times New Roman"/>
              <a:ea typeface="MS Mincho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476211" y="2889855"/>
            <a:ext cx="987271" cy="296228"/>
          </a:xfrm>
          <a:prstGeom prst="roundRect">
            <a:avLst/>
          </a:prstGeom>
          <a:solidFill>
            <a:schemeClr val="accent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ZA" sz="1400" b="1" kern="1200">
                <a:solidFill>
                  <a:srgbClr val="FFFFFF"/>
                </a:solidFill>
                <a:effectLst/>
                <a:latin typeface="Arial Narrow"/>
                <a:ea typeface="MS Mincho"/>
                <a:cs typeface="Times New Roman"/>
              </a:rPr>
              <a:t>Mhlathuze </a:t>
            </a:r>
            <a:endParaRPr lang="en-ZA" sz="1400">
              <a:effectLst/>
              <a:latin typeface="Times New Roman"/>
              <a:ea typeface="MS Mincho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476212" y="3267376"/>
            <a:ext cx="987268" cy="388621"/>
          </a:xfrm>
          <a:prstGeom prst="roundRect">
            <a:avLst/>
          </a:prstGeom>
          <a:solidFill>
            <a:schemeClr val="accent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ZA" sz="1400" b="1" kern="1200">
                <a:solidFill>
                  <a:srgbClr val="FFFFFF"/>
                </a:solidFill>
                <a:effectLst/>
                <a:latin typeface="Arial Narrow"/>
                <a:ea typeface="MS Mincho"/>
                <a:cs typeface="Times New Roman"/>
              </a:rPr>
              <a:t>Rand </a:t>
            </a:r>
            <a:endParaRPr lang="en-ZA" sz="1400">
              <a:effectLst/>
              <a:latin typeface="Times New Roman"/>
              <a:ea typeface="MS Mincho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7752966" y="3284301"/>
            <a:ext cx="898433" cy="337116"/>
          </a:xfrm>
          <a:prstGeom prst="roundRect">
            <a:avLst/>
          </a:prstGeom>
          <a:solidFill>
            <a:schemeClr val="accent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ZA" sz="1400" b="1" kern="1200" dirty="0">
                <a:solidFill>
                  <a:srgbClr val="FFFFFF"/>
                </a:solidFill>
                <a:effectLst/>
                <a:latin typeface="Arial Narrow"/>
                <a:ea typeface="MS Mincho"/>
                <a:cs typeface="Times New Roman"/>
              </a:rPr>
              <a:t>Sedibeng </a:t>
            </a:r>
            <a:endParaRPr lang="en-ZA" sz="1400" dirty="0">
              <a:effectLst/>
              <a:latin typeface="Times New Roman"/>
              <a:ea typeface="MS Mincho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7241058" y="4004598"/>
            <a:ext cx="810987" cy="349885"/>
          </a:xfrm>
          <a:prstGeom prst="roundRect">
            <a:avLst/>
          </a:prstGeom>
          <a:solidFill>
            <a:schemeClr val="accent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ZA" sz="1400" b="1" kern="1200">
                <a:solidFill>
                  <a:srgbClr val="FFFFFF"/>
                </a:solidFill>
                <a:effectLst/>
                <a:latin typeface="Arial Narrow"/>
                <a:ea typeface="MS Mincho"/>
                <a:cs typeface="Times New Roman"/>
              </a:rPr>
              <a:t>Umgeni </a:t>
            </a:r>
            <a:endParaRPr lang="en-ZA" sz="1400">
              <a:effectLst/>
              <a:latin typeface="Times New Roman"/>
              <a:ea typeface="MS Mincho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7606235" y="1239530"/>
            <a:ext cx="1" cy="2777133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7346555" y="2614583"/>
            <a:ext cx="589717" cy="0"/>
          </a:xfrm>
          <a:prstGeom prst="line">
            <a:avLst/>
          </a:prstGeom>
          <a:ln w="28575">
            <a:solidFill>
              <a:srgbClr val="F796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3"/>
          </p:cNvCxnSpPr>
          <p:nvPr/>
        </p:nvCxnSpPr>
        <p:spPr bwMode="auto">
          <a:xfrm flipV="1">
            <a:off x="7463480" y="2175657"/>
            <a:ext cx="400616" cy="3096"/>
          </a:xfrm>
          <a:prstGeom prst="line">
            <a:avLst/>
          </a:prstGeom>
          <a:ln w="28575">
            <a:solidFill>
              <a:srgbClr val="F796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 bwMode="auto">
          <a:xfrm>
            <a:off x="5684830" y="1319350"/>
            <a:ext cx="1569720" cy="4394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ZA" sz="1400" b="1" kern="1200">
                <a:solidFill>
                  <a:srgbClr val="000000"/>
                </a:solidFill>
                <a:effectLst/>
                <a:latin typeface="Calibri"/>
                <a:ea typeface="MS Mincho"/>
                <a:cs typeface="Times New Roman"/>
              </a:rPr>
              <a:t>WATER RESEARCH COMMISSION </a:t>
            </a:r>
            <a:endParaRPr lang="en-ZA" sz="1400">
              <a:effectLst/>
              <a:latin typeface="Times New Roman"/>
              <a:ea typeface="MS Mincho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flipH="1">
            <a:off x="4848985" y="1119158"/>
            <a:ext cx="0" cy="1749425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H="1">
            <a:off x="6469690" y="1239529"/>
            <a:ext cx="6521" cy="80998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>
            <a:off x="4582983" y="2084650"/>
            <a:ext cx="368935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2" idx="1"/>
          </p:cNvCxnSpPr>
          <p:nvPr/>
        </p:nvCxnSpPr>
        <p:spPr bwMode="auto">
          <a:xfrm flipH="1" flipV="1">
            <a:off x="1795317" y="3009108"/>
            <a:ext cx="283845" cy="19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flipH="1" flipV="1">
            <a:off x="1733722" y="2181513"/>
            <a:ext cx="341630" cy="317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 flipH="1">
            <a:off x="1778172" y="1803688"/>
            <a:ext cx="30099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 bwMode="auto">
          <a:xfrm>
            <a:off x="902026" y="1592233"/>
            <a:ext cx="893291" cy="36099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ZA" sz="1400" b="1" kern="1200" dirty="0">
                <a:solidFill>
                  <a:srgbClr val="FFFFFF"/>
                </a:solidFill>
                <a:effectLst/>
                <a:latin typeface="Calibri"/>
                <a:ea typeface="MS Mincho"/>
                <a:cs typeface="Times New Roman"/>
              </a:rPr>
              <a:t>Breede</a:t>
            </a:r>
            <a:endParaRPr lang="en-ZA" sz="1400" dirty="0">
              <a:effectLst/>
              <a:latin typeface="Times New Roman"/>
              <a:ea typeface="MS Mincho"/>
            </a:endParaRPr>
          </a:p>
          <a:p>
            <a:pPr algn="ctr" fontAlgn="base">
              <a:spcAft>
                <a:spcPts val="0"/>
              </a:spcAft>
            </a:pPr>
            <a:r>
              <a:rPr lang="en-ZA" sz="1400" b="1" kern="1200" dirty="0">
                <a:solidFill>
                  <a:srgbClr val="FFFFFF"/>
                </a:solidFill>
                <a:effectLst/>
                <a:latin typeface="Calibri"/>
                <a:ea typeface="MS Mincho"/>
                <a:cs typeface="Times New Roman"/>
              </a:rPr>
              <a:t>Gouritz</a:t>
            </a:r>
            <a:endParaRPr lang="en-ZA" sz="1400" dirty="0">
              <a:effectLst/>
              <a:latin typeface="Times New Roman"/>
              <a:ea typeface="MS Mincho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902026" y="2067213"/>
            <a:ext cx="893292" cy="2997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en-ZA" sz="1400" b="1" kern="1200" dirty="0" smtClean="0">
                <a:solidFill>
                  <a:srgbClr val="FFFFFF"/>
                </a:solidFill>
                <a:effectLst/>
                <a:latin typeface="Arial Narrow"/>
                <a:ea typeface="MS Mincho"/>
                <a:cs typeface="Times New Roman"/>
              </a:rPr>
              <a:t>Limpopo</a:t>
            </a:r>
            <a:endParaRPr lang="en-ZA" sz="1400" dirty="0">
              <a:effectLst/>
              <a:latin typeface="Times New Roman"/>
              <a:ea typeface="MS Mincho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2076279" y="2032288"/>
            <a:ext cx="1209675" cy="38036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ZA" sz="1400" b="1" kern="1200" dirty="0">
                <a:solidFill>
                  <a:srgbClr val="FFFFFF"/>
                </a:solidFill>
                <a:effectLst/>
                <a:latin typeface="Arial Narrow"/>
                <a:ea typeface="MS Mincho"/>
                <a:cs typeface="Times New Roman"/>
              </a:rPr>
              <a:t>Pongola</a:t>
            </a:r>
            <a:endParaRPr lang="en-ZA" sz="1400" dirty="0">
              <a:effectLst/>
              <a:latin typeface="Times New Roman"/>
              <a:ea typeface="MS Mincho"/>
            </a:endParaRPr>
          </a:p>
          <a:p>
            <a:pPr algn="ctr" fontAlgn="base">
              <a:spcAft>
                <a:spcPts val="0"/>
              </a:spcAft>
            </a:pPr>
            <a:r>
              <a:rPr lang="en-ZA" sz="1400" b="1" kern="1200" dirty="0">
                <a:solidFill>
                  <a:srgbClr val="FFFFFF"/>
                </a:solidFill>
                <a:effectLst/>
                <a:latin typeface="Arial Narrow"/>
                <a:ea typeface="MS Mincho"/>
                <a:cs typeface="Times New Roman"/>
              </a:rPr>
              <a:t>UMzimkhulu</a:t>
            </a:r>
            <a:endParaRPr lang="en-ZA" sz="1400" dirty="0">
              <a:effectLst/>
              <a:latin typeface="Times New Roman"/>
              <a:ea typeface="MS Mincho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902026" y="2849042"/>
            <a:ext cx="893291" cy="33704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ZA" sz="1400" b="1" kern="1200">
                <a:solidFill>
                  <a:srgbClr val="FFFFFF"/>
                </a:solidFill>
                <a:effectLst/>
                <a:latin typeface="Arial Narrow"/>
                <a:ea typeface="MS Mincho"/>
                <a:cs typeface="Times New Roman"/>
              </a:rPr>
              <a:t>Orange</a:t>
            </a:r>
            <a:endParaRPr lang="en-ZA" sz="1400">
              <a:effectLst/>
              <a:latin typeface="Times New Roman"/>
              <a:ea typeface="MS Mincho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079162" y="2787938"/>
            <a:ext cx="1194435" cy="44273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ZA" sz="1400" b="1" kern="1200">
                <a:solidFill>
                  <a:srgbClr val="FFFFFF"/>
                </a:solidFill>
                <a:effectLst/>
                <a:latin typeface="Arial Narrow"/>
                <a:ea typeface="MS Mincho"/>
                <a:cs typeface="Times New Roman"/>
              </a:rPr>
              <a:t>Tsitsikama Mzimvubu</a:t>
            </a:r>
            <a:endParaRPr lang="en-ZA" sz="1400">
              <a:effectLst/>
              <a:latin typeface="Times New Roman"/>
              <a:ea typeface="MS Mincho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2063922" y="1592233"/>
            <a:ext cx="1209675" cy="38290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ZA" sz="1400" b="1" kern="1200">
                <a:solidFill>
                  <a:srgbClr val="FFFFFF"/>
                </a:solidFill>
                <a:effectLst/>
                <a:latin typeface="Arial Narrow"/>
                <a:ea typeface="MS Mincho"/>
                <a:cs typeface="Times New Roman"/>
              </a:rPr>
              <a:t>Inkomati Usuthu</a:t>
            </a:r>
            <a:endParaRPr lang="en-ZA" sz="1400">
              <a:effectLst/>
              <a:latin typeface="Times New Roman"/>
              <a:ea typeface="MS Mincho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902026" y="2392968"/>
            <a:ext cx="893291" cy="39497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ZA" sz="1400" b="1" kern="1200">
                <a:solidFill>
                  <a:srgbClr val="FFFFFF"/>
                </a:solidFill>
                <a:effectLst/>
                <a:latin typeface="Arial Narrow"/>
                <a:ea typeface="MS Mincho"/>
                <a:cs typeface="Times New Roman"/>
              </a:rPr>
              <a:t>Berg-Olifants</a:t>
            </a:r>
            <a:endParaRPr lang="en-ZA" sz="1400">
              <a:effectLst/>
              <a:latin typeface="Times New Roman"/>
              <a:ea typeface="MS Mincho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2057796" y="2453928"/>
            <a:ext cx="1215801" cy="30416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ZA" sz="1400" b="1" kern="1200">
                <a:solidFill>
                  <a:srgbClr val="FFFFFF"/>
                </a:solidFill>
                <a:effectLst/>
                <a:latin typeface="Arial Narrow"/>
                <a:ea typeface="MS Mincho"/>
                <a:cs typeface="Times New Roman"/>
              </a:rPr>
              <a:t>Olifants</a:t>
            </a:r>
            <a:endParaRPr lang="en-ZA" sz="1400">
              <a:effectLst/>
              <a:latin typeface="Times New Roman"/>
              <a:ea typeface="MS Mincho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3345989" y="1840352"/>
            <a:ext cx="1386649" cy="47053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ZA" sz="1400" b="1" kern="1200" dirty="0">
                <a:solidFill>
                  <a:srgbClr val="FFFFFF"/>
                </a:solidFill>
                <a:effectLst/>
                <a:latin typeface="Arial Narrow"/>
                <a:ea typeface="MS Mincho"/>
                <a:cs typeface="Times New Roman"/>
              </a:rPr>
              <a:t>Trans Caledon Tunnel Authority </a:t>
            </a:r>
            <a:endParaRPr lang="en-ZA" sz="1400" dirty="0">
              <a:effectLst/>
              <a:latin typeface="Times New Roman"/>
              <a:ea typeface="MS Mincho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1359389" y="4024249"/>
            <a:ext cx="1147445" cy="47537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ZA" sz="1400" b="1" kern="1200">
                <a:solidFill>
                  <a:srgbClr val="FFFFFF"/>
                </a:solidFill>
                <a:effectLst/>
                <a:latin typeface="Arial Narrow"/>
                <a:ea typeface="MS Mincho"/>
                <a:cs typeface="Times New Roman"/>
              </a:rPr>
              <a:t>Water Users Associations</a:t>
            </a:r>
            <a:endParaRPr lang="en-ZA" sz="1400">
              <a:solidFill>
                <a:srgbClr val="000000"/>
              </a:solidFill>
              <a:effectLst/>
              <a:latin typeface="Calibri"/>
              <a:ea typeface="MS Mincho"/>
              <a:cs typeface="Calibri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 flipH="1" flipV="1">
            <a:off x="1786427" y="2603153"/>
            <a:ext cx="276860" cy="254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 bwMode="auto">
          <a:xfrm>
            <a:off x="902026" y="3421793"/>
            <a:ext cx="893291" cy="32619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ZA" sz="1400" b="1" kern="1200" dirty="0">
                <a:solidFill>
                  <a:srgbClr val="FFFFFF"/>
                </a:solidFill>
                <a:effectLst/>
                <a:latin typeface="Calibri"/>
                <a:ea typeface="MS Mincho"/>
                <a:cs typeface="Times New Roman"/>
              </a:rPr>
              <a:t>Vaal </a:t>
            </a:r>
            <a:endParaRPr lang="en-ZA" sz="1400" dirty="0">
              <a:effectLst/>
              <a:latin typeface="Times New Roman"/>
              <a:ea typeface="MS Mincho"/>
            </a:endParaRPr>
          </a:p>
        </p:txBody>
      </p:sp>
      <p:cxnSp>
        <p:nvCxnSpPr>
          <p:cNvPr id="42" name="Straight Connector 41"/>
          <p:cNvCxnSpPr>
            <a:endCxn id="39" idx="0"/>
          </p:cNvCxnSpPr>
          <p:nvPr/>
        </p:nvCxnSpPr>
        <p:spPr bwMode="auto">
          <a:xfrm>
            <a:off x="1928667" y="1239530"/>
            <a:ext cx="4445" cy="2784719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 bwMode="auto">
          <a:xfrm>
            <a:off x="1928667" y="1239530"/>
            <a:ext cx="5677569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 bwMode="auto">
          <a:xfrm>
            <a:off x="7311377" y="3072479"/>
            <a:ext cx="589717" cy="0"/>
          </a:xfrm>
          <a:prstGeom prst="line">
            <a:avLst/>
          </a:prstGeom>
          <a:ln w="28575">
            <a:solidFill>
              <a:srgbClr val="F796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 bwMode="auto">
          <a:xfrm>
            <a:off x="7204096" y="3466132"/>
            <a:ext cx="589717" cy="0"/>
          </a:xfrm>
          <a:prstGeom prst="line">
            <a:avLst/>
          </a:prstGeom>
          <a:ln w="28575">
            <a:solidFill>
              <a:srgbClr val="F796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 bwMode="auto">
          <a:xfrm flipV="1">
            <a:off x="4556523" y="2857778"/>
            <a:ext cx="521335" cy="4955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 bwMode="auto">
          <a:xfrm>
            <a:off x="3345989" y="2628804"/>
            <a:ext cx="1408669" cy="4795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en-ZA" sz="1400" b="1" kern="1200" dirty="0" smtClean="0">
                <a:solidFill>
                  <a:srgbClr val="FFFFFF"/>
                </a:solidFill>
                <a:effectLst/>
                <a:latin typeface="Arial Narrow"/>
                <a:ea typeface="MS Mincho"/>
                <a:cs typeface="Times New Roman"/>
              </a:rPr>
              <a:t>Orange-Sengqu </a:t>
            </a:r>
            <a:r>
              <a:rPr lang="en-ZA" sz="1400" b="1" kern="1200" dirty="0">
                <a:solidFill>
                  <a:srgbClr val="FFFFFF"/>
                </a:solidFill>
                <a:effectLst/>
                <a:latin typeface="Arial Narrow"/>
                <a:ea typeface="MS Mincho"/>
                <a:cs typeface="Times New Roman"/>
              </a:rPr>
              <a:t>Commission</a:t>
            </a:r>
            <a:endParaRPr lang="en-ZA" sz="1400" dirty="0">
              <a:effectLst/>
              <a:latin typeface="Times New Roman"/>
              <a:ea typeface="MS Mincho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043002" y="2647352"/>
            <a:ext cx="1184800" cy="46101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en-ZA" sz="1400" b="1" kern="1200" dirty="0">
                <a:solidFill>
                  <a:srgbClr val="FFFFFF"/>
                </a:solidFill>
                <a:effectLst/>
                <a:latin typeface="Arial Narrow"/>
                <a:ea typeface="MS Mincho"/>
                <a:cs typeface="Times New Roman"/>
              </a:rPr>
              <a:t>Limpopo </a:t>
            </a:r>
            <a:r>
              <a:rPr lang="en-ZA" sz="1400" b="1" kern="1200" dirty="0" smtClean="0">
                <a:solidFill>
                  <a:srgbClr val="FFFFFF"/>
                </a:solidFill>
                <a:effectLst/>
                <a:latin typeface="Arial Narrow"/>
                <a:ea typeface="MS Mincho"/>
                <a:cs typeface="Times New Roman"/>
              </a:rPr>
              <a:t>Commission</a:t>
            </a:r>
            <a:endParaRPr lang="en-ZA" sz="1400" dirty="0">
              <a:effectLst/>
              <a:latin typeface="Times New Roman"/>
              <a:ea typeface="MS Mincho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4936767" y="1831945"/>
            <a:ext cx="1389380" cy="47053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en-ZA" sz="1400" b="1" kern="1200">
                <a:solidFill>
                  <a:srgbClr val="FFFFFF"/>
                </a:solidFill>
                <a:effectLst/>
                <a:latin typeface="Arial Narrow"/>
                <a:ea typeface="MS Mincho"/>
                <a:cs typeface="Times New Roman"/>
              </a:rPr>
              <a:t>Komati Basin Water Authority </a:t>
            </a:r>
            <a:endParaRPr lang="en-ZA" sz="1400">
              <a:effectLst/>
              <a:latin typeface="Times New Roman"/>
              <a:ea typeface="MS Mincho"/>
            </a:endParaRPr>
          </a:p>
        </p:txBody>
      </p:sp>
      <p:cxnSp>
        <p:nvCxnSpPr>
          <p:cNvPr id="74" name="Straight Connector 73"/>
          <p:cNvCxnSpPr/>
          <p:nvPr/>
        </p:nvCxnSpPr>
        <p:spPr bwMode="auto">
          <a:xfrm flipH="1">
            <a:off x="1778172" y="3631680"/>
            <a:ext cx="402758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 bwMode="auto">
          <a:xfrm>
            <a:off x="2082510" y="3359559"/>
            <a:ext cx="1340295" cy="47894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ZA" sz="1400" b="1" kern="1200" dirty="0">
                <a:solidFill>
                  <a:srgbClr val="000000"/>
                </a:solidFill>
                <a:effectLst/>
                <a:latin typeface="Arial Narrow"/>
                <a:ea typeface="MS Mincho"/>
                <a:cs typeface="Times New Roman"/>
              </a:rPr>
              <a:t>Water Services </a:t>
            </a:r>
            <a:r>
              <a:rPr lang="en-ZA" sz="1400" b="1" kern="1200" dirty="0" smtClean="0">
                <a:solidFill>
                  <a:srgbClr val="000000"/>
                </a:solidFill>
                <a:effectLst/>
                <a:latin typeface="Arial Narrow"/>
                <a:ea typeface="MS Mincho"/>
                <a:cs typeface="Times New Roman"/>
              </a:rPr>
              <a:t>Authorities</a:t>
            </a:r>
            <a:r>
              <a:rPr lang="en-ZA" sz="1400" dirty="0">
                <a:effectLst/>
                <a:latin typeface="Times New Roman"/>
                <a:ea typeface="MS Mincho"/>
              </a:rPr>
              <a:t> 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7754553" y="2874437"/>
            <a:ext cx="896846" cy="356235"/>
          </a:xfrm>
          <a:prstGeom prst="roundRect">
            <a:avLst/>
          </a:prstGeom>
          <a:solidFill>
            <a:schemeClr val="accent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ZA" sz="1400" b="1" kern="1200">
                <a:solidFill>
                  <a:srgbClr val="FFFFFF"/>
                </a:solidFill>
                <a:effectLst/>
                <a:latin typeface="Arial Narrow"/>
                <a:ea typeface="MS Mincho"/>
                <a:cs typeface="Times New Roman"/>
              </a:rPr>
              <a:t>Overberg </a:t>
            </a:r>
            <a:endParaRPr lang="en-ZA" sz="1400">
              <a:effectLst/>
              <a:latin typeface="Times New Roman"/>
              <a:ea typeface="MS Minch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2070" y="4759894"/>
            <a:ext cx="73969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ZA" sz="1600" dirty="0"/>
              <a:t>25 statutory entities are currently supervised by the Minister in terms of the National Water Act and the Water Services Act;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ZA" sz="1600" dirty="0"/>
              <a:t>There is no national state owned entity that supervises the 9 CMAs, 9 Water Boards, 256 Water Service Authorities, 4 International Water Management Entities</a:t>
            </a:r>
            <a:r>
              <a:rPr lang="en-US" sz="1600" dirty="0"/>
              <a:t>,</a:t>
            </a:r>
            <a:r>
              <a:rPr lang="en-US" sz="1600" u="sng" dirty="0"/>
              <a:t> </a:t>
            </a:r>
            <a:r>
              <a:rPr lang="en-ZA" sz="1600" dirty="0"/>
              <a:t>and </a:t>
            </a:r>
            <a:r>
              <a:rPr lang="en-US" sz="1600" u="sng" dirty="0"/>
              <a:t>278</a:t>
            </a:r>
            <a:r>
              <a:rPr lang="en-US" sz="1600" dirty="0"/>
              <a:t> untransformed </a:t>
            </a:r>
            <a:r>
              <a:rPr lang="en-US" sz="1600" u="sng" dirty="0"/>
              <a:t>irrigation boards</a:t>
            </a:r>
            <a:r>
              <a:rPr lang="en-US" sz="1600" dirty="0"/>
              <a:t> </a:t>
            </a:r>
            <a:r>
              <a:rPr lang="en-ZA" sz="1600" dirty="0"/>
              <a:t>on behalf of the Minister;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ZA" sz="1600" dirty="0"/>
              <a:t>The Minister must therefore supervise a total of 556 statutory entities;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41946" y="4479257"/>
            <a:ext cx="74448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800" b="1" dirty="0"/>
              <a:t>Source: Adapted from National Water and Sanitation Master Plan presentation to AgBiz Congress, Department of Water and Sanitation, 2018, Slide 6.</a:t>
            </a:r>
            <a:endParaRPr lang="en-ZA" sz="800" dirty="0"/>
          </a:p>
        </p:txBody>
      </p:sp>
    </p:spTree>
    <p:extLst>
      <p:ext uri="{BB962C8B-B14F-4D97-AF65-F5344CB8AC3E}">
        <p14:creationId xmlns:p14="http://schemas.microsoft.com/office/powerpoint/2010/main" val="225440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196" y="138158"/>
            <a:ext cx="7144603" cy="503287"/>
          </a:xfrm>
        </p:spPr>
        <p:txBody>
          <a:bodyPr/>
          <a:lstStyle/>
          <a:p>
            <a:pPr algn="l"/>
            <a:r>
              <a:rPr lang="en-ZA" sz="3200" b="1" dirty="0" smtClean="0"/>
              <a:t>Water and sanitation status quo</a:t>
            </a:r>
            <a:endParaRPr lang="en-Z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196" y="644851"/>
            <a:ext cx="7328849" cy="58924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ZA" sz="1800" dirty="0" smtClean="0"/>
              <a:t>Only </a:t>
            </a:r>
            <a:r>
              <a:rPr lang="en-ZA" sz="1800" dirty="0"/>
              <a:t>two </a:t>
            </a:r>
            <a:r>
              <a:rPr lang="en-ZA" sz="1800" dirty="0" smtClean="0"/>
              <a:t>out of </a:t>
            </a:r>
            <a:r>
              <a:rPr lang="en-ZA" sz="1800" dirty="0"/>
              <a:t>nine CMAs are established and fully </a:t>
            </a:r>
            <a:r>
              <a:rPr lang="en-ZA" sz="1800" dirty="0" smtClean="0"/>
              <a:t>operational, the function </a:t>
            </a:r>
            <a:r>
              <a:rPr lang="en-ZA" sz="1800" dirty="0"/>
              <a:t>of the </a:t>
            </a:r>
            <a:r>
              <a:rPr lang="en-ZA" sz="1800" dirty="0" smtClean="0"/>
              <a:t>rest is </a:t>
            </a:r>
            <a:r>
              <a:rPr lang="en-ZA" sz="1800" dirty="0"/>
              <a:t>performed by the Department as Proto </a:t>
            </a:r>
            <a:r>
              <a:rPr lang="en-ZA" sz="1800" dirty="0" smtClean="0"/>
              <a:t>CMAs;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800" dirty="0"/>
              <a:t>This means that seven catchment management areas continue to </a:t>
            </a:r>
            <a:r>
              <a:rPr lang="en-ZA" sz="1800" dirty="0" smtClean="0"/>
              <a:t>operate under the apartheid 1956 </a:t>
            </a:r>
            <a:r>
              <a:rPr lang="en-ZA" sz="1800" dirty="0"/>
              <a:t>Water </a:t>
            </a:r>
            <a:r>
              <a:rPr lang="en-ZA" sz="1800" dirty="0" smtClean="0"/>
              <a:t>Act with </a:t>
            </a:r>
            <a:r>
              <a:rPr lang="en-US" sz="1800" u="sng" dirty="0" smtClean="0"/>
              <a:t>278 </a:t>
            </a:r>
            <a:r>
              <a:rPr lang="en-US" sz="1800" dirty="0"/>
              <a:t>un</a:t>
            </a:r>
            <a:r>
              <a:rPr lang="en-US" sz="1800" u="sng" dirty="0"/>
              <a:t>transform</a:t>
            </a:r>
            <a:r>
              <a:rPr lang="en-US" sz="1800" dirty="0"/>
              <a:t>ed</a:t>
            </a:r>
            <a:r>
              <a:rPr lang="en-US" sz="1800" u="sng" dirty="0"/>
              <a:t> irrigation </a:t>
            </a:r>
            <a:r>
              <a:rPr lang="en-US" sz="1800" u="sng" dirty="0" smtClean="0"/>
              <a:t>boards with </a:t>
            </a:r>
            <a:r>
              <a:rPr lang="en-ZA" sz="1800" dirty="0" smtClean="0"/>
              <a:t>vast properties </a:t>
            </a:r>
            <a:r>
              <a:rPr lang="en-ZA" sz="1800" dirty="0"/>
              <a:t>and water works built with state investments and subsidies </a:t>
            </a:r>
            <a:r>
              <a:rPr lang="en-ZA" sz="1800" dirty="0" smtClean="0"/>
              <a:t>owned </a:t>
            </a:r>
            <a:r>
              <a:rPr lang="en-ZA" sz="1800" dirty="0"/>
              <a:t>by private interests that control </a:t>
            </a:r>
            <a:r>
              <a:rPr lang="en-ZA" sz="1800" dirty="0" smtClean="0"/>
              <a:t>water supply to cities</a:t>
            </a:r>
            <a:r>
              <a:rPr lang="en-ZA" sz="1800" dirty="0"/>
              <a:t>, towns, industries and rural </a:t>
            </a:r>
            <a:r>
              <a:rPr lang="en-ZA" sz="1800" dirty="0" smtClean="0"/>
              <a:t>communities;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800" dirty="0"/>
              <a:t>all </a:t>
            </a:r>
            <a:r>
              <a:rPr lang="en-ZA" sz="1800" dirty="0" smtClean="0"/>
              <a:t>municipalities, </a:t>
            </a:r>
            <a:r>
              <a:rPr lang="en-ZA" sz="1800" dirty="0"/>
              <a:t>including eight metros, have Constitutional powers to provide water and sanitation to communities and </a:t>
            </a:r>
            <a:r>
              <a:rPr lang="en-ZA" sz="1800" dirty="0" smtClean="0"/>
              <a:t>industries, but </a:t>
            </a:r>
            <a:r>
              <a:rPr lang="en-ZA" sz="1800" dirty="0"/>
              <a:t>there is no </a:t>
            </a:r>
            <a:r>
              <a:rPr lang="en-ZA" sz="1800" dirty="0" smtClean="0"/>
              <a:t>standard means to get them tested </a:t>
            </a:r>
            <a:r>
              <a:rPr lang="en-ZA" sz="1800" dirty="0"/>
              <a:t>to </a:t>
            </a:r>
            <a:r>
              <a:rPr lang="en-ZA" sz="1800" dirty="0" smtClean="0"/>
              <a:t>operate as </a:t>
            </a:r>
            <a:r>
              <a:rPr lang="en-ZA" sz="1800" dirty="0"/>
              <a:t>Water Services </a:t>
            </a:r>
            <a:r>
              <a:rPr lang="en-ZA" sz="1800" dirty="0" smtClean="0"/>
              <a:t>Authorities;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800" dirty="0"/>
              <a:t>Water Boards </a:t>
            </a:r>
            <a:r>
              <a:rPr lang="en-ZA" sz="1800" dirty="0" smtClean="0"/>
              <a:t>are </a:t>
            </a:r>
            <a:r>
              <a:rPr lang="en-ZA" sz="1800" dirty="0"/>
              <a:t>not </a:t>
            </a:r>
            <a:r>
              <a:rPr lang="en-ZA" sz="1800" dirty="0" smtClean="0"/>
              <a:t>established </a:t>
            </a:r>
            <a:r>
              <a:rPr lang="en-ZA" sz="1800" dirty="0"/>
              <a:t>on the basis of </a:t>
            </a:r>
            <a:r>
              <a:rPr lang="en-ZA" sz="1800" dirty="0" smtClean="0"/>
              <a:t>a </a:t>
            </a:r>
            <a:r>
              <a:rPr lang="en-ZA" sz="1800" dirty="0"/>
              <a:t>clear, coherent and consistent </a:t>
            </a:r>
            <a:r>
              <a:rPr lang="en-ZA" sz="1800" dirty="0" smtClean="0"/>
              <a:t>framework;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800" dirty="0" smtClean="0"/>
              <a:t>There is incoherence and failure in throughout the water and sanitation system - </a:t>
            </a:r>
            <a:r>
              <a:rPr lang="en-ZA" sz="1800" dirty="0"/>
              <a:t>from resource development to the waste water treatment value chain </a:t>
            </a:r>
            <a:r>
              <a:rPr lang="en-ZA" sz="1800" dirty="0" smtClean="0"/>
              <a:t>side.  </a:t>
            </a:r>
          </a:p>
          <a:p>
            <a:pPr>
              <a:buFont typeface="Wingdings" panose="05000000000000000000" pitchFamily="2" charset="2"/>
              <a:buChar char="§"/>
            </a:pP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133296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900" y="124513"/>
            <a:ext cx="7533566" cy="571523"/>
          </a:xfrm>
        </p:spPr>
        <p:txBody>
          <a:bodyPr/>
          <a:lstStyle/>
          <a:p>
            <a:pPr algn="l"/>
            <a:r>
              <a:rPr lang="en-ZA" sz="3200" b="1" dirty="0"/>
              <a:t>WATER SERVICES BUSINESS LIFECYCLE</a:t>
            </a:r>
            <a:endParaRPr lang="en-ZA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00" y="1326808"/>
            <a:ext cx="6619166" cy="45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-Right Arrow 8"/>
          <p:cNvSpPr/>
          <p:nvPr/>
        </p:nvSpPr>
        <p:spPr>
          <a:xfrm>
            <a:off x="4967785" y="984920"/>
            <a:ext cx="3166281" cy="369183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 smtClean="0">
                <a:solidFill>
                  <a:schemeClr val="tx1"/>
                </a:solidFill>
              </a:rPr>
              <a:t>Municipalities</a:t>
            </a:r>
            <a:endParaRPr lang="en-ZA" sz="1600" b="1" dirty="0">
              <a:solidFill>
                <a:schemeClr val="tx1"/>
              </a:solidFill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1514901" y="591400"/>
            <a:ext cx="6621438" cy="369183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 smtClean="0">
                <a:solidFill>
                  <a:schemeClr val="tx1"/>
                </a:solidFill>
              </a:rPr>
              <a:t>National</a:t>
            </a:r>
            <a:endParaRPr lang="en-ZA" sz="16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4900" y="5828724"/>
            <a:ext cx="7533566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400" b="1" dirty="0"/>
              <a:t>There is </a:t>
            </a:r>
            <a:r>
              <a:rPr lang="en-ZA" sz="1400" b="1" dirty="0" smtClean="0"/>
              <a:t>complete, systemic institutional </a:t>
            </a:r>
            <a:r>
              <a:rPr lang="en-ZA" sz="1400" b="1" dirty="0"/>
              <a:t>and </a:t>
            </a:r>
            <a:r>
              <a:rPr lang="en-ZA" sz="1400" b="1" dirty="0" smtClean="0"/>
              <a:t>operational failure in </a:t>
            </a:r>
            <a:r>
              <a:rPr lang="en-ZA" sz="1400" b="1" dirty="0"/>
              <a:t>the </a:t>
            </a:r>
            <a:r>
              <a:rPr lang="en-ZA" sz="1400" b="1" dirty="0" smtClean="0"/>
              <a:t>water </a:t>
            </a:r>
            <a:r>
              <a:rPr lang="en-ZA" sz="1400" b="1" dirty="0"/>
              <a:t>and sanitation </a:t>
            </a:r>
            <a:r>
              <a:rPr lang="en-ZA" sz="1400" b="1" dirty="0" smtClean="0"/>
              <a:t>sector </a:t>
            </a:r>
            <a:r>
              <a:rPr lang="en-ZA" sz="1400" b="1" dirty="0"/>
              <a:t>value </a:t>
            </a:r>
            <a:r>
              <a:rPr lang="en-ZA" sz="1400" b="1" dirty="0" smtClean="0"/>
              <a:t>chain – from the resource development side right to reticulation and waste water treatment side.</a:t>
            </a:r>
            <a:endParaRPr lang="en-ZA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7001302" y="5367059"/>
            <a:ext cx="1897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/>
              <a:t>Source: </a:t>
            </a:r>
            <a:r>
              <a:rPr lang="en-US" sz="800" dirty="0"/>
              <a:t>Department of Water Affairs, Strategic Overview of the Water Sector in SA, 2013, Slide 18</a:t>
            </a:r>
            <a:endParaRPr lang="en-ZA" sz="800" dirty="0"/>
          </a:p>
        </p:txBody>
      </p:sp>
    </p:spTree>
    <p:extLst>
      <p:ext uri="{BB962C8B-B14F-4D97-AF65-F5344CB8AC3E}">
        <p14:creationId xmlns:p14="http://schemas.microsoft.com/office/powerpoint/2010/main" val="377531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5" name="TextBox 6"/>
          <p:cNvSpPr txBox="1">
            <a:spLocks noChangeArrowheads="1"/>
          </p:cNvSpPr>
          <p:nvPr/>
        </p:nvSpPr>
        <p:spPr bwMode="auto">
          <a:xfrm>
            <a:off x="1445064" y="-12700"/>
            <a:ext cx="7603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ZA" b="1" dirty="0" smtClean="0">
                <a:latin typeface="+mn-lt"/>
              </a:rPr>
              <a:t>New water and sanitation institutional configuration</a:t>
            </a:r>
            <a:endParaRPr lang="en-US" b="1" dirty="0">
              <a:latin typeface="+mn-lt"/>
              <a:ea typeface="Gill Sans"/>
              <a:cs typeface="Gill Sans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513728" y="866999"/>
            <a:ext cx="7534738" cy="558839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1100" b="1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>
              <a:defRPr/>
            </a:pPr>
            <a:endParaRPr lang="en-ZA" sz="1100" b="1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>
              <a:defRPr/>
            </a:pPr>
            <a:endParaRPr lang="en-ZA" sz="1100" b="1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>
              <a:defRPr/>
            </a:pPr>
            <a:endParaRPr lang="en-ZA" sz="1100" b="1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>
              <a:defRPr/>
            </a:pPr>
            <a:endParaRPr lang="en-ZA" sz="1100" b="1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>
              <a:defRPr/>
            </a:pPr>
            <a:endParaRPr lang="en-ZA" sz="1100" b="1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>
              <a:defRPr/>
            </a:pPr>
            <a:endParaRPr lang="en-ZA" sz="1100" b="1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>
              <a:defRPr/>
            </a:pPr>
            <a:endParaRPr lang="en-ZA" sz="1100" b="1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>
              <a:defRPr/>
            </a:pPr>
            <a:endParaRPr lang="en-ZA" sz="1100" b="1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>
              <a:defRPr/>
            </a:pPr>
            <a:endParaRPr lang="en-ZA" sz="1100" b="1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>
              <a:defRPr/>
            </a:pPr>
            <a:endParaRPr lang="en-ZA" sz="1100" b="1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>
              <a:defRPr/>
            </a:pPr>
            <a:endParaRPr lang="en-ZA" sz="11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977352" y="2516984"/>
            <a:ext cx="1387611" cy="37117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Trans Caledon Tunnel </a:t>
            </a:r>
            <a:r>
              <a:rPr lang="en-ZA" sz="1400" b="1" dirty="0" smtClean="0">
                <a:solidFill>
                  <a:schemeClr val="bg1"/>
                </a:solidFill>
                <a:latin typeface="Arial Narrow" pitchFamily="34" charset="0"/>
              </a:rPr>
              <a:t>Authority </a:t>
            </a:r>
            <a:endParaRPr lang="en-ZA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512908" y="2533418"/>
            <a:ext cx="1470503" cy="3547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Komati Basin Water Authority 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5329643" y="1131836"/>
            <a:ext cx="1323637" cy="4139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Water Research Commission 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3693871" y="2559874"/>
            <a:ext cx="792526" cy="266379"/>
          </a:xfrm>
          <a:prstGeom prst="roundRect">
            <a:avLst/>
          </a:prstGeom>
          <a:solidFill>
            <a:schemeClr val="accent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Amatola</a:t>
            </a:r>
            <a:endParaRPr lang="en-ZA" sz="1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3693872" y="3115129"/>
            <a:ext cx="792524" cy="274213"/>
          </a:xfrm>
          <a:prstGeom prst="roundRect">
            <a:avLst/>
          </a:prstGeom>
          <a:solidFill>
            <a:schemeClr val="accent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Lepelle</a:t>
            </a:r>
            <a:endParaRPr lang="en-ZA" sz="1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3693872" y="3686197"/>
            <a:ext cx="792525" cy="262478"/>
          </a:xfrm>
          <a:prstGeom prst="roundRect">
            <a:avLst/>
          </a:prstGeom>
          <a:solidFill>
            <a:schemeClr val="accent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Bloem</a:t>
            </a:r>
            <a:endParaRPr lang="en-ZA" sz="1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4720620" y="3115129"/>
            <a:ext cx="1062616" cy="274213"/>
          </a:xfrm>
          <a:prstGeom prst="roundRect">
            <a:avLst/>
          </a:prstGeom>
          <a:solidFill>
            <a:schemeClr val="accent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Magalies</a:t>
            </a:r>
            <a:endParaRPr lang="en-ZA" sz="14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4740344" y="3698986"/>
            <a:ext cx="1042892" cy="249689"/>
          </a:xfrm>
          <a:prstGeom prst="roundRect">
            <a:avLst/>
          </a:prstGeom>
          <a:solidFill>
            <a:schemeClr val="accent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Mhlathuze</a:t>
            </a:r>
            <a:endParaRPr lang="en-ZA" sz="1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3693871" y="4177980"/>
            <a:ext cx="792525" cy="195271"/>
          </a:xfrm>
          <a:prstGeom prst="roundRect">
            <a:avLst/>
          </a:prstGeom>
          <a:solidFill>
            <a:schemeClr val="accent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Rand</a:t>
            </a:r>
            <a:endParaRPr lang="en-ZA" sz="1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4758899" y="2576489"/>
            <a:ext cx="1024337" cy="249764"/>
          </a:xfrm>
          <a:prstGeom prst="roundRect">
            <a:avLst/>
          </a:prstGeom>
          <a:solidFill>
            <a:schemeClr val="accent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Overberg</a:t>
            </a:r>
            <a:endParaRPr lang="en-ZA" sz="1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4782406" y="4153266"/>
            <a:ext cx="1000830" cy="219985"/>
          </a:xfrm>
          <a:prstGeom prst="roundRect">
            <a:avLst/>
          </a:prstGeom>
          <a:solidFill>
            <a:schemeClr val="accent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Sedibeng</a:t>
            </a:r>
            <a:endParaRPr lang="en-ZA" sz="1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3632064" y="4637769"/>
            <a:ext cx="854332" cy="322251"/>
          </a:xfrm>
          <a:prstGeom prst="roundRect">
            <a:avLst/>
          </a:prstGeom>
          <a:solidFill>
            <a:schemeClr val="accent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Umgeni</a:t>
            </a:r>
            <a:endParaRPr lang="en-ZA" sz="1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606399" y="2516984"/>
            <a:ext cx="868597" cy="37117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b="1" dirty="0" smtClean="0">
                <a:solidFill>
                  <a:schemeClr val="bg1"/>
                </a:solidFill>
                <a:latin typeface="Arial Narrow" pitchFamily="34" charset="0"/>
              </a:rPr>
              <a:t>Breede</a:t>
            </a:r>
          </a:p>
          <a:p>
            <a:pPr algn="ctr">
              <a:defRPr/>
            </a:pPr>
            <a:r>
              <a:rPr lang="en-ZA" sz="1400" b="1" dirty="0" smtClean="0">
                <a:solidFill>
                  <a:schemeClr val="bg1"/>
                </a:solidFill>
                <a:latin typeface="Arial Narrow" pitchFamily="34" charset="0"/>
              </a:rPr>
              <a:t>Gouritz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1606399" y="3102772"/>
            <a:ext cx="866325" cy="34336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Limpopo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2587097" y="3102771"/>
            <a:ext cx="1044966" cy="34336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Pongola</a:t>
            </a:r>
          </a:p>
          <a:p>
            <a:pPr algn="ctr">
              <a:defRPr/>
            </a:pPr>
            <a:r>
              <a:rPr lang="en-ZA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Mzimkhulu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1643470" y="3597843"/>
            <a:ext cx="829253" cy="38535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1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ZA" sz="1400" b="1" dirty="0" smtClean="0">
                <a:solidFill>
                  <a:schemeClr val="bg1"/>
                </a:solidFill>
                <a:latin typeface="Arial Narrow" pitchFamily="34" charset="0"/>
              </a:rPr>
              <a:t>Berg-Olifants</a:t>
            </a:r>
          </a:p>
          <a:p>
            <a:pPr algn="ctr">
              <a:defRPr/>
            </a:pPr>
            <a:endParaRPr lang="en-ZA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2699200" y="3645253"/>
            <a:ext cx="797786" cy="297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Olifants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1606399" y="4144024"/>
            <a:ext cx="829254" cy="37728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Orange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2624168" y="4131668"/>
            <a:ext cx="1007895" cy="40199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1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ZA" sz="1400" b="1" dirty="0" smtClean="0">
                <a:solidFill>
                  <a:schemeClr val="bg1"/>
                </a:solidFill>
                <a:latin typeface="Arial Narrow" pitchFamily="34" charset="0"/>
              </a:rPr>
              <a:t>Tsitsikama Mzimvubu</a:t>
            </a:r>
          </a:p>
          <a:p>
            <a:pPr algn="ctr">
              <a:defRPr/>
            </a:pPr>
            <a:endParaRPr lang="en-ZA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1643470" y="4675107"/>
            <a:ext cx="815301" cy="34100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Vaal </a:t>
            </a:r>
          </a:p>
        </p:txBody>
      </p:sp>
      <p:cxnSp>
        <p:nvCxnSpPr>
          <p:cNvPr id="32" name="Straight Connector 31"/>
          <p:cNvCxnSpPr>
            <a:stCxn id="28" idx="1"/>
            <a:endCxn id="27" idx="3"/>
          </p:cNvCxnSpPr>
          <p:nvPr/>
        </p:nvCxnSpPr>
        <p:spPr bwMode="auto">
          <a:xfrm flipH="1" flipV="1">
            <a:off x="2435653" y="4332665"/>
            <a:ext cx="188515" cy="1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>
            <a:off x="7433203" y="1565338"/>
            <a:ext cx="0" cy="1709113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 bwMode="auto">
          <a:xfrm>
            <a:off x="5977351" y="3093061"/>
            <a:ext cx="1387611" cy="3722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Orange- Sengqu Commission</a:t>
            </a:r>
            <a:endParaRPr lang="en-ZA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7512908" y="3105418"/>
            <a:ext cx="1470503" cy="3598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Limpopo </a:t>
            </a:r>
            <a:r>
              <a:rPr lang="en-ZA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Commission</a:t>
            </a:r>
            <a:endParaRPr lang="en-ZA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0" name="Shape 39"/>
          <p:cNvCxnSpPr>
            <a:stCxn id="59" idx="0"/>
            <a:endCxn id="15" idx="2"/>
          </p:cNvCxnSpPr>
          <p:nvPr/>
        </p:nvCxnSpPr>
        <p:spPr bwMode="auto">
          <a:xfrm rot="5400000" flipH="1" flipV="1">
            <a:off x="3547944" y="-12318"/>
            <a:ext cx="353936" cy="193437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26" idx="1"/>
            <a:endCxn id="25" idx="3"/>
          </p:cNvCxnSpPr>
          <p:nvPr/>
        </p:nvCxnSpPr>
        <p:spPr bwMode="auto">
          <a:xfrm flipH="1" flipV="1">
            <a:off x="2472723" y="3790521"/>
            <a:ext cx="226477" cy="3232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20" idx="1"/>
            <a:endCxn id="18" idx="3"/>
          </p:cNvCxnSpPr>
          <p:nvPr/>
        </p:nvCxnSpPr>
        <p:spPr bwMode="auto">
          <a:xfrm flipH="1">
            <a:off x="2472724" y="3274452"/>
            <a:ext cx="114373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9" idx="1"/>
            <a:endCxn id="17" idx="3"/>
          </p:cNvCxnSpPr>
          <p:nvPr/>
        </p:nvCxnSpPr>
        <p:spPr bwMode="auto">
          <a:xfrm flipH="1">
            <a:off x="2474996" y="2697786"/>
            <a:ext cx="207637" cy="478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47" idx="3"/>
            <a:endCxn id="49" idx="1"/>
          </p:cNvCxnSpPr>
          <p:nvPr/>
        </p:nvCxnSpPr>
        <p:spPr bwMode="auto">
          <a:xfrm flipV="1">
            <a:off x="4486396" y="4263259"/>
            <a:ext cx="296010" cy="12357"/>
          </a:xfrm>
          <a:prstGeom prst="line">
            <a:avLst/>
          </a:prstGeom>
          <a:ln w="28575">
            <a:solidFill>
              <a:srgbClr val="F796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44" idx="3"/>
            <a:endCxn id="46" idx="1"/>
          </p:cNvCxnSpPr>
          <p:nvPr/>
        </p:nvCxnSpPr>
        <p:spPr bwMode="auto">
          <a:xfrm>
            <a:off x="4486397" y="3817436"/>
            <a:ext cx="253947" cy="6395"/>
          </a:xfrm>
          <a:prstGeom prst="line">
            <a:avLst/>
          </a:prstGeom>
          <a:ln w="28575">
            <a:solidFill>
              <a:srgbClr val="F796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stCxn id="43" idx="3"/>
            <a:endCxn id="45" idx="1"/>
          </p:cNvCxnSpPr>
          <p:nvPr/>
        </p:nvCxnSpPr>
        <p:spPr bwMode="auto">
          <a:xfrm>
            <a:off x="4486396" y="3252236"/>
            <a:ext cx="234224" cy="0"/>
          </a:xfrm>
          <a:prstGeom prst="line">
            <a:avLst/>
          </a:prstGeom>
          <a:ln w="28575">
            <a:solidFill>
              <a:srgbClr val="F796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42" idx="3"/>
            <a:endCxn id="48" idx="1"/>
          </p:cNvCxnSpPr>
          <p:nvPr/>
        </p:nvCxnSpPr>
        <p:spPr bwMode="auto">
          <a:xfrm>
            <a:off x="4486397" y="2693064"/>
            <a:ext cx="272502" cy="8307"/>
          </a:xfrm>
          <a:prstGeom prst="line">
            <a:avLst/>
          </a:prstGeom>
          <a:ln w="28575">
            <a:solidFill>
              <a:srgbClr val="F796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ounded Rectangle 181"/>
          <p:cNvSpPr/>
          <p:nvPr/>
        </p:nvSpPr>
        <p:spPr bwMode="auto">
          <a:xfrm>
            <a:off x="6705999" y="1156745"/>
            <a:ext cx="1973979" cy="40859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International Water Management Institutions</a:t>
            </a:r>
            <a:endParaRPr lang="en-ZA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96" name="Straight Connector 195"/>
          <p:cNvCxnSpPr>
            <a:stCxn id="37" idx="3"/>
            <a:endCxn id="38" idx="1"/>
          </p:cNvCxnSpPr>
          <p:nvPr/>
        </p:nvCxnSpPr>
        <p:spPr bwMode="auto">
          <a:xfrm>
            <a:off x="7364962" y="3279185"/>
            <a:ext cx="147946" cy="6179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hape 39"/>
          <p:cNvCxnSpPr>
            <a:stCxn id="182" idx="0"/>
            <a:endCxn id="15" idx="2"/>
          </p:cNvCxnSpPr>
          <p:nvPr/>
        </p:nvCxnSpPr>
        <p:spPr bwMode="auto">
          <a:xfrm rot="16200000" flipV="1">
            <a:off x="6003120" y="-533124"/>
            <a:ext cx="378846" cy="300089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>
            <a:stCxn id="11" idx="3"/>
            <a:endCxn id="12" idx="1"/>
          </p:cNvCxnSpPr>
          <p:nvPr/>
        </p:nvCxnSpPr>
        <p:spPr bwMode="auto">
          <a:xfrm>
            <a:off x="7364963" y="2702570"/>
            <a:ext cx="147945" cy="8217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 bwMode="auto">
          <a:xfrm>
            <a:off x="2682633" y="2506122"/>
            <a:ext cx="946960" cy="38332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Inkomati Usuthu</a:t>
            </a:r>
            <a:endParaRPr lang="en-ZA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872153" y="448964"/>
            <a:ext cx="1639887" cy="3289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MINISTER</a:t>
            </a:r>
            <a:endParaRPr lang="en-ZA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1883391" y="1131835"/>
            <a:ext cx="1748672" cy="41396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Water &amp; Sanitation Authority</a:t>
            </a:r>
            <a:endParaRPr lang="en-ZA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1" name="Rounded Rectangle 210"/>
          <p:cNvSpPr/>
          <p:nvPr/>
        </p:nvSpPr>
        <p:spPr bwMode="auto">
          <a:xfrm>
            <a:off x="3685936" y="1131837"/>
            <a:ext cx="1556370" cy="41396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Water &amp; Sanitation Regulator</a:t>
            </a:r>
            <a:endParaRPr lang="en-ZA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212" name="Shape 39"/>
          <p:cNvCxnSpPr>
            <a:stCxn id="211" idx="0"/>
            <a:endCxn id="15" idx="2"/>
          </p:cNvCxnSpPr>
          <p:nvPr/>
        </p:nvCxnSpPr>
        <p:spPr bwMode="auto">
          <a:xfrm rot="5400000" flipH="1" flipV="1">
            <a:off x="4401140" y="840880"/>
            <a:ext cx="353938" cy="22797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hape 39"/>
          <p:cNvCxnSpPr>
            <a:stCxn id="226" idx="1"/>
            <a:endCxn id="59" idx="2"/>
          </p:cNvCxnSpPr>
          <p:nvPr/>
        </p:nvCxnSpPr>
        <p:spPr bwMode="auto">
          <a:xfrm rot="10800000">
            <a:off x="2757727" y="1545800"/>
            <a:ext cx="2237354" cy="423982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hape 39"/>
          <p:cNvCxnSpPr/>
          <p:nvPr/>
        </p:nvCxnSpPr>
        <p:spPr bwMode="auto">
          <a:xfrm rot="10800000">
            <a:off x="4586953" y="1545802"/>
            <a:ext cx="530960" cy="423981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hape 39"/>
          <p:cNvCxnSpPr>
            <a:stCxn id="19" idx="1"/>
            <a:endCxn id="59" idx="2"/>
          </p:cNvCxnSpPr>
          <p:nvPr/>
        </p:nvCxnSpPr>
        <p:spPr bwMode="auto">
          <a:xfrm rot="10800000" flipH="1">
            <a:off x="2682633" y="1545800"/>
            <a:ext cx="75094" cy="1151986"/>
          </a:xfrm>
          <a:prstGeom prst="bentConnector4">
            <a:avLst>
              <a:gd name="adj1" fmla="val -213547"/>
              <a:gd name="adj2" fmla="val 6305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hape 39"/>
          <p:cNvCxnSpPr>
            <a:stCxn id="20" idx="1"/>
            <a:endCxn id="59" idx="2"/>
          </p:cNvCxnSpPr>
          <p:nvPr/>
        </p:nvCxnSpPr>
        <p:spPr bwMode="auto">
          <a:xfrm rot="10800000" flipH="1">
            <a:off x="2587097" y="1545800"/>
            <a:ext cx="170630" cy="1728652"/>
          </a:xfrm>
          <a:prstGeom prst="bentConnector4">
            <a:avLst>
              <a:gd name="adj1" fmla="val -29994"/>
              <a:gd name="adj2" fmla="val 7470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hape 39"/>
          <p:cNvCxnSpPr>
            <a:endCxn id="59" idx="2"/>
          </p:cNvCxnSpPr>
          <p:nvPr/>
        </p:nvCxnSpPr>
        <p:spPr bwMode="auto">
          <a:xfrm rot="5400000" flipH="1" flipV="1">
            <a:off x="1489186" y="2578479"/>
            <a:ext cx="2301219" cy="235863"/>
          </a:xfrm>
          <a:prstGeom prst="bentConnector3">
            <a:avLst>
              <a:gd name="adj1" fmla="val 8202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hape 39"/>
          <p:cNvCxnSpPr>
            <a:stCxn id="29" idx="3"/>
          </p:cNvCxnSpPr>
          <p:nvPr/>
        </p:nvCxnSpPr>
        <p:spPr bwMode="auto">
          <a:xfrm flipV="1">
            <a:off x="2458771" y="1969782"/>
            <a:ext cx="78626" cy="2875826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/>
          <p:nvPr/>
        </p:nvCxnSpPr>
        <p:spPr bwMode="auto">
          <a:xfrm flipH="1">
            <a:off x="2531046" y="4373251"/>
            <a:ext cx="6351" cy="838111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/>
          <p:cNvCxnSpPr/>
          <p:nvPr/>
        </p:nvCxnSpPr>
        <p:spPr bwMode="auto">
          <a:xfrm>
            <a:off x="2521864" y="5211362"/>
            <a:ext cx="2139697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/>
          <p:cNvCxnSpPr/>
          <p:nvPr/>
        </p:nvCxnSpPr>
        <p:spPr bwMode="auto">
          <a:xfrm>
            <a:off x="4586953" y="1545801"/>
            <a:ext cx="74608" cy="3830636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hape 39"/>
          <p:cNvCxnSpPr>
            <a:stCxn id="13" idx="0"/>
            <a:endCxn id="15" idx="2"/>
          </p:cNvCxnSpPr>
          <p:nvPr/>
        </p:nvCxnSpPr>
        <p:spPr bwMode="auto">
          <a:xfrm rot="16200000" flipV="1">
            <a:off x="5164812" y="305185"/>
            <a:ext cx="353937" cy="1299365"/>
          </a:xfrm>
          <a:prstGeom prst="bentConnector3">
            <a:avLst>
              <a:gd name="adj1" fmla="val 5385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hape 39"/>
          <p:cNvCxnSpPr>
            <a:stCxn id="168" idx="3"/>
            <a:endCxn id="454" idx="3"/>
          </p:cNvCxnSpPr>
          <p:nvPr/>
        </p:nvCxnSpPr>
        <p:spPr bwMode="auto">
          <a:xfrm flipV="1">
            <a:off x="4955722" y="4823541"/>
            <a:ext cx="1659524" cy="1346382"/>
          </a:xfrm>
          <a:prstGeom prst="bentConnector3">
            <a:avLst>
              <a:gd name="adj1" fmla="val 11377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flipH="1">
            <a:off x="4145002" y="5670644"/>
            <a:ext cx="1" cy="4449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Rectangle 37"/>
          <p:cNvSpPr>
            <a:spLocks noChangeArrowheads="1"/>
          </p:cNvSpPr>
          <p:nvPr/>
        </p:nvSpPr>
        <p:spPr bwMode="auto">
          <a:xfrm>
            <a:off x="3496986" y="5977719"/>
            <a:ext cx="1458736" cy="384408"/>
          </a:xfrm>
          <a:prstGeom prst="rect">
            <a:avLst/>
          </a:prstGeom>
          <a:solidFill>
            <a:schemeClr val="accent2"/>
          </a:soli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Arial" pitchFamily="34" charset="0"/>
              </a:rPr>
              <a:t>WATER USERS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97" name="Rounded Rectangle 196"/>
          <p:cNvSpPr/>
          <p:nvPr/>
        </p:nvSpPr>
        <p:spPr bwMode="auto">
          <a:xfrm>
            <a:off x="2673596" y="5362789"/>
            <a:ext cx="3941650" cy="47717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Water Users Associations</a:t>
            </a:r>
            <a:endParaRPr lang="en-ZA" sz="20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5880824" y="2175992"/>
            <a:ext cx="0" cy="252467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Rounded Rectangle 225"/>
          <p:cNvSpPr/>
          <p:nvPr/>
        </p:nvSpPr>
        <p:spPr bwMode="auto">
          <a:xfrm>
            <a:off x="4995081" y="1731192"/>
            <a:ext cx="1658199" cy="47717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Council  of Water Services Authorities</a:t>
            </a:r>
            <a:endParaRPr lang="en-ZA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54" name="Rounded Rectangle 453"/>
          <p:cNvSpPr/>
          <p:nvPr/>
        </p:nvSpPr>
        <p:spPr bwMode="auto">
          <a:xfrm>
            <a:off x="5146403" y="4584951"/>
            <a:ext cx="1468843" cy="47717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Water Services Providers</a:t>
            </a:r>
            <a:endParaRPr lang="en-ZA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918478" y="5499269"/>
            <a:ext cx="1966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800" b="1" dirty="0"/>
              <a:t>Source: Adapted from National Water and Sanitation Master Plan presentation to AgBiz Congress, Department of Water and Sanitation, 2018, Slide 6.</a:t>
            </a:r>
            <a:endParaRPr lang="en-ZA" sz="800" dirty="0"/>
          </a:p>
        </p:txBody>
      </p:sp>
    </p:spTree>
    <p:extLst>
      <p:ext uri="{BB962C8B-B14F-4D97-AF65-F5344CB8AC3E}">
        <p14:creationId xmlns:p14="http://schemas.microsoft.com/office/powerpoint/2010/main" val="39455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483" y="124510"/>
            <a:ext cx="7486687" cy="568510"/>
          </a:xfrm>
        </p:spPr>
        <p:txBody>
          <a:bodyPr/>
          <a:lstStyle/>
          <a:p>
            <a:pPr algn="l" eaLnBrk="1" hangingPunct="1"/>
            <a:r>
              <a:rPr lang="en-ZA" sz="2400" b="1" dirty="0"/>
              <a:t>Existing water and sanitation institutions must change</a:t>
            </a:r>
            <a:endParaRPr lang="en-US" sz="2400" b="1" dirty="0">
              <a:ea typeface="Gill Sans"/>
              <a:cs typeface="Gill San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764034" y="4206490"/>
            <a:ext cx="0" cy="829554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3800898" y="612565"/>
            <a:ext cx="2101186" cy="40005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/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Arial" pitchFamily="34" charset="0"/>
              </a:rPr>
              <a:t>WATER AND </a:t>
            </a:r>
            <a:r>
              <a:rPr lang="en-GB" altLang="en-US" sz="1400" b="1" dirty="0">
                <a:latin typeface="Calibri" panose="020F0502020204030204" pitchFamily="34" charset="0"/>
                <a:ea typeface="MS Mincho" pitchFamily="49" charset="-128"/>
                <a:cs typeface="Arial" pitchFamily="34" charset="0"/>
              </a:rPr>
              <a:t>SANITATION MINISTRY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ZA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ZA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Arrow Connector 54"/>
          <p:cNvCxnSpPr>
            <a:stCxn id="38" idx="2"/>
            <a:endCxn id="80" idx="0"/>
          </p:cNvCxnSpPr>
          <p:nvPr/>
        </p:nvCxnSpPr>
        <p:spPr>
          <a:xfrm>
            <a:off x="4851491" y="1012615"/>
            <a:ext cx="0" cy="879849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905000" y="3672703"/>
            <a:ext cx="596265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905000" y="3686351"/>
            <a:ext cx="0" cy="865355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008756" y="3686351"/>
            <a:ext cx="0" cy="34290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912924" y="3686351"/>
            <a:ext cx="0" cy="34290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557484" y="3686351"/>
            <a:ext cx="0" cy="34290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379764" y="3686351"/>
            <a:ext cx="0" cy="34290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5" idx="0"/>
          </p:cNvCxnSpPr>
          <p:nvPr/>
        </p:nvCxnSpPr>
        <p:spPr>
          <a:xfrm flipH="1">
            <a:off x="7862386" y="3672703"/>
            <a:ext cx="11810" cy="777949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5" idx="2"/>
          </p:cNvCxnSpPr>
          <p:nvPr/>
        </p:nvCxnSpPr>
        <p:spPr>
          <a:xfrm>
            <a:off x="7862386" y="5025327"/>
            <a:ext cx="0" cy="413048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547250" y="4179621"/>
            <a:ext cx="0" cy="991396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48" idx="2"/>
          </p:cNvCxnSpPr>
          <p:nvPr/>
        </p:nvCxnSpPr>
        <p:spPr>
          <a:xfrm>
            <a:off x="6316123" y="4610897"/>
            <a:ext cx="2413" cy="1030968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3926572" y="4174161"/>
            <a:ext cx="0" cy="885383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2" idx="2"/>
            <a:endCxn id="90" idx="0"/>
          </p:cNvCxnSpPr>
          <p:nvPr/>
        </p:nvCxnSpPr>
        <p:spPr>
          <a:xfrm>
            <a:off x="3003547" y="4621509"/>
            <a:ext cx="12148" cy="296247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858724" y="5110813"/>
            <a:ext cx="0" cy="311994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152400" y="8795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ZA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ZA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1863717" y="4777141"/>
            <a:ext cx="6003936" cy="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863717" y="5420869"/>
            <a:ext cx="601047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5659494" y="5093882"/>
            <a:ext cx="0" cy="344493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endCxn id="136" idx="0"/>
          </p:cNvCxnSpPr>
          <p:nvPr/>
        </p:nvCxnSpPr>
        <p:spPr>
          <a:xfrm flipH="1">
            <a:off x="3985153" y="5066021"/>
            <a:ext cx="13696" cy="594799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Rectangle 37"/>
          <p:cNvSpPr>
            <a:spLocks noChangeArrowheads="1"/>
          </p:cNvSpPr>
          <p:nvPr/>
        </p:nvSpPr>
        <p:spPr bwMode="auto">
          <a:xfrm>
            <a:off x="3609839" y="5660820"/>
            <a:ext cx="750627" cy="49131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Arial" pitchFamily="34" charset="0"/>
              </a:rPr>
              <a:t>WATER USERS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164" name="Straight Arrow Connector 163"/>
          <p:cNvCxnSpPr/>
          <p:nvPr/>
        </p:nvCxnSpPr>
        <p:spPr>
          <a:xfrm>
            <a:off x="4862719" y="5154316"/>
            <a:ext cx="0" cy="653802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>
            <a:off x="3028132" y="5015287"/>
            <a:ext cx="2710" cy="408236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 flipH="1">
            <a:off x="3025224" y="5438375"/>
            <a:ext cx="2384" cy="488674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flipH="1">
            <a:off x="5678230" y="5423522"/>
            <a:ext cx="1" cy="44491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 flipH="1">
            <a:off x="6320949" y="5373148"/>
            <a:ext cx="1" cy="44491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50" idx="0"/>
          </p:cNvCxnSpPr>
          <p:nvPr/>
        </p:nvCxnSpPr>
        <p:spPr>
          <a:xfrm flipH="1">
            <a:off x="4817373" y="1376370"/>
            <a:ext cx="24826" cy="2670464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3800898" y="1892464"/>
            <a:ext cx="2101186" cy="40005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Arial" pitchFamily="34" charset="0"/>
              </a:rPr>
              <a:t>NATIONAL WATER AND SANITATION AUTHORITY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27" name="Rectangle 19"/>
          <p:cNvSpPr>
            <a:spLocks noChangeArrowheads="1"/>
          </p:cNvSpPr>
          <p:nvPr/>
        </p:nvSpPr>
        <p:spPr bwMode="auto">
          <a:xfrm>
            <a:off x="6535012" y="2315868"/>
            <a:ext cx="1954081" cy="295303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Times New Roman" pitchFamily="18" charset="0"/>
              </a:rPr>
              <a:t>Construction Company</a:t>
            </a:r>
            <a:endParaRPr kumimoji="0" lang="en-GB" altLang="en-US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1" name="Rectangle 19"/>
          <p:cNvSpPr>
            <a:spLocks noChangeArrowheads="1"/>
          </p:cNvSpPr>
          <p:nvPr/>
        </p:nvSpPr>
        <p:spPr bwMode="auto">
          <a:xfrm>
            <a:off x="1502053" y="2343670"/>
            <a:ext cx="2004555" cy="325371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Times New Roman" pitchFamily="18" charset="0"/>
              </a:rPr>
              <a:t>Water Trading Entity</a:t>
            </a:r>
            <a:endParaRPr kumimoji="0" lang="en-GB" altLang="en-US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9" name="Rectangle 19"/>
          <p:cNvSpPr>
            <a:spLocks noChangeArrowheads="1"/>
          </p:cNvSpPr>
          <p:nvPr/>
        </p:nvSpPr>
        <p:spPr bwMode="auto">
          <a:xfrm>
            <a:off x="1502054" y="3081324"/>
            <a:ext cx="2021440" cy="301093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Times New Roman" pitchFamily="18" charset="0"/>
              </a:rPr>
              <a:t>Manufacture Company</a:t>
            </a:r>
            <a:endParaRPr kumimoji="0" lang="en-GB" altLang="en-US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140" name="Shape 39"/>
          <p:cNvCxnSpPr>
            <a:stCxn id="131" idx="3"/>
            <a:endCxn id="80" idx="2"/>
          </p:cNvCxnSpPr>
          <p:nvPr/>
        </p:nvCxnSpPr>
        <p:spPr bwMode="auto">
          <a:xfrm flipV="1">
            <a:off x="3506608" y="2292514"/>
            <a:ext cx="1344883" cy="213842"/>
          </a:xfrm>
          <a:prstGeom prst="bentConnector2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hape 39"/>
          <p:cNvCxnSpPr>
            <a:stCxn id="139" idx="3"/>
          </p:cNvCxnSpPr>
          <p:nvPr/>
        </p:nvCxnSpPr>
        <p:spPr bwMode="auto">
          <a:xfrm flipV="1">
            <a:off x="3523494" y="2821626"/>
            <a:ext cx="1327997" cy="410245"/>
          </a:xfrm>
          <a:prstGeom prst="bentConnector3">
            <a:avLst>
              <a:gd name="adj1" fmla="val 98302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hape 39"/>
          <p:cNvCxnSpPr>
            <a:stCxn id="80" idx="2"/>
            <a:endCxn id="127" idx="1"/>
          </p:cNvCxnSpPr>
          <p:nvPr/>
        </p:nvCxnSpPr>
        <p:spPr bwMode="auto">
          <a:xfrm rot="16200000" flipH="1">
            <a:off x="5607748" y="1536256"/>
            <a:ext cx="171006" cy="1683521"/>
          </a:xfrm>
          <a:prstGeom prst="bentConnector2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5979522" y="4036222"/>
            <a:ext cx="673202" cy="57467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Times New Roman" pitchFamily="18" charset="0"/>
              </a:rPr>
              <a:t>CMAs</a:t>
            </a:r>
            <a:endParaRPr kumimoji="0" lang="en-GB" altLang="en-US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5220261" y="4046834"/>
            <a:ext cx="702304" cy="57467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Times New Roman" pitchFamily="18" charset="0"/>
              </a:rPr>
              <a:t>CMAs</a:t>
            </a:r>
            <a:endParaRPr kumimoji="0" lang="en-GB" altLang="en-US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0" name="Rectangle 20"/>
          <p:cNvSpPr>
            <a:spLocks noChangeArrowheads="1"/>
          </p:cNvSpPr>
          <p:nvPr/>
        </p:nvSpPr>
        <p:spPr bwMode="auto">
          <a:xfrm>
            <a:off x="4466221" y="4046834"/>
            <a:ext cx="702304" cy="57467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Times New Roman" pitchFamily="18" charset="0"/>
              </a:rPr>
              <a:t>CMAs</a:t>
            </a:r>
            <a:endParaRPr kumimoji="0" lang="en-GB" altLang="en-US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1" name="Rectangle 21"/>
          <p:cNvSpPr>
            <a:spLocks noChangeArrowheads="1"/>
          </p:cNvSpPr>
          <p:nvPr/>
        </p:nvSpPr>
        <p:spPr bwMode="auto">
          <a:xfrm>
            <a:off x="3631123" y="4046834"/>
            <a:ext cx="644323" cy="57467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Times New Roman" pitchFamily="18" charset="0"/>
              </a:rPr>
              <a:t>CMAs</a:t>
            </a:r>
            <a:endParaRPr kumimoji="0" lang="en-GB" altLang="en-US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2677044" y="4046834"/>
            <a:ext cx="653005" cy="57467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Times New Roman" pitchFamily="18" charset="0"/>
              </a:rPr>
              <a:t>CMAs</a:t>
            </a:r>
            <a:endParaRPr kumimoji="0" lang="en-GB" altLang="en-US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1561779" y="4551706"/>
            <a:ext cx="649159" cy="5746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Times New Roman" pitchFamily="18" charset="0"/>
              </a:rPr>
              <a:t>WSAs</a:t>
            </a:r>
            <a:endParaRPr kumimoji="0" lang="en-GB" altLang="en-US" sz="1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5" name="Rectangle 9"/>
          <p:cNvSpPr>
            <a:spLocks noChangeArrowheads="1"/>
          </p:cNvSpPr>
          <p:nvPr/>
        </p:nvSpPr>
        <p:spPr bwMode="auto">
          <a:xfrm>
            <a:off x="7495167" y="4450652"/>
            <a:ext cx="734438" cy="5746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Times New Roman" pitchFamily="18" charset="0"/>
              </a:rPr>
              <a:t>WSAs</a:t>
            </a:r>
            <a:endParaRPr kumimoji="0" lang="en-GB" altLang="en-US" sz="1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2" name="Rectangle 36"/>
          <p:cNvSpPr>
            <a:spLocks noChangeArrowheads="1"/>
          </p:cNvSpPr>
          <p:nvPr/>
        </p:nvSpPr>
        <p:spPr bwMode="auto">
          <a:xfrm>
            <a:off x="4543846" y="4935948"/>
            <a:ext cx="637745" cy="269947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Arial" pitchFamily="34" charset="0"/>
              </a:rPr>
              <a:t>WUAs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0" name="Rectangle 36"/>
          <p:cNvSpPr>
            <a:spLocks noChangeArrowheads="1"/>
          </p:cNvSpPr>
          <p:nvPr/>
        </p:nvSpPr>
        <p:spPr bwMode="auto">
          <a:xfrm>
            <a:off x="2696822" y="4917756"/>
            <a:ext cx="637745" cy="269947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Arial" pitchFamily="34" charset="0"/>
              </a:rPr>
              <a:t>WUAs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1" name="Rectangle 36"/>
          <p:cNvSpPr>
            <a:spLocks noChangeArrowheads="1"/>
          </p:cNvSpPr>
          <p:nvPr/>
        </p:nvSpPr>
        <p:spPr bwMode="auto">
          <a:xfrm>
            <a:off x="3668102" y="4933676"/>
            <a:ext cx="637745" cy="269947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Arial" pitchFamily="34" charset="0"/>
              </a:rPr>
              <a:t>WUAs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3" name="Rectangle 36"/>
          <p:cNvSpPr>
            <a:spLocks noChangeArrowheads="1"/>
          </p:cNvSpPr>
          <p:nvPr/>
        </p:nvSpPr>
        <p:spPr bwMode="auto">
          <a:xfrm>
            <a:off x="5337702" y="4951868"/>
            <a:ext cx="637745" cy="269947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Arial" pitchFamily="34" charset="0"/>
              </a:rPr>
              <a:t>WUAs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4" name="Rectangle 36"/>
          <p:cNvSpPr>
            <a:spLocks noChangeArrowheads="1"/>
          </p:cNvSpPr>
          <p:nvPr/>
        </p:nvSpPr>
        <p:spPr bwMode="auto">
          <a:xfrm>
            <a:off x="6049670" y="4954140"/>
            <a:ext cx="637745" cy="269947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Arial" pitchFamily="34" charset="0"/>
              </a:rPr>
              <a:t>WUAs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2" name="Rectangle 37"/>
          <p:cNvSpPr>
            <a:spLocks noChangeArrowheads="1"/>
          </p:cNvSpPr>
          <p:nvPr/>
        </p:nvSpPr>
        <p:spPr bwMode="auto">
          <a:xfrm>
            <a:off x="4464243" y="5664634"/>
            <a:ext cx="750627" cy="49131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Arial" pitchFamily="34" charset="0"/>
              </a:rPr>
              <a:t>WATER USERS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3" name="Rectangle 37"/>
          <p:cNvSpPr>
            <a:spLocks noChangeArrowheads="1"/>
          </p:cNvSpPr>
          <p:nvPr/>
        </p:nvSpPr>
        <p:spPr bwMode="auto">
          <a:xfrm>
            <a:off x="5371256" y="5664634"/>
            <a:ext cx="750627" cy="49131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Arial" pitchFamily="34" charset="0"/>
              </a:rPr>
              <a:t>WATER USERS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4" name="Rectangle 37"/>
          <p:cNvSpPr>
            <a:spLocks noChangeArrowheads="1"/>
          </p:cNvSpPr>
          <p:nvPr/>
        </p:nvSpPr>
        <p:spPr bwMode="auto">
          <a:xfrm>
            <a:off x="6169091" y="5680547"/>
            <a:ext cx="750627" cy="49131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Arial" pitchFamily="34" charset="0"/>
              </a:rPr>
              <a:t>WATER USERS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7" name="Rectangle 37"/>
          <p:cNvSpPr>
            <a:spLocks noChangeArrowheads="1"/>
          </p:cNvSpPr>
          <p:nvPr/>
        </p:nvSpPr>
        <p:spPr bwMode="auto">
          <a:xfrm>
            <a:off x="2652680" y="5663085"/>
            <a:ext cx="750627" cy="49131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Arial" pitchFamily="34" charset="0"/>
              </a:rPr>
              <a:t>WATER USERS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3" name="Rectangle 19"/>
          <p:cNvSpPr>
            <a:spLocks noChangeArrowheads="1"/>
          </p:cNvSpPr>
          <p:nvPr/>
        </p:nvSpPr>
        <p:spPr bwMode="auto">
          <a:xfrm>
            <a:off x="6518127" y="2985522"/>
            <a:ext cx="1954081" cy="295303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Times New Roman" pitchFamily="18" charset="0"/>
              </a:rPr>
              <a:t>Regional Water Boards</a:t>
            </a:r>
            <a:endParaRPr kumimoji="0" lang="en-GB" altLang="en-US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84" name="Shape 39"/>
          <p:cNvCxnSpPr>
            <a:stCxn id="80" idx="2"/>
            <a:endCxn id="83" idx="1"/>
          </p:cNvCxnSpPr>
          <p:nvPr/>
        </p:nvCxnSpPr>
        <p:spPr bwMode="auto">
          <a:xfrm rot="16200000" flipH="1">
            <a:off x="5264479" y="1879526"/>
            <a:ext cx="840660" cy="1666636"/>
          </a:xfrm>
          <a:prstGeom prst="bentConnector2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7000366" y="5925425"/>
            <a:ext cx="19662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800" b="1" dirty="0"/>
              <a:t>Source</a:t>
            </a:r>
            <a:r>
              <a:rPr lang="en-ZA" sz="800" b="1" dirty="0" smtClean="0"/>
              <a:t>:, </a:t>
            </a:r>
            <a:r>
              <a:rPr lang="en-ZA" sz="800" b="1" dirty="0"/>
              <a:t>Department of Water and Sanitation, </a:t>
            </a:r>
            <a:r>
              <a:rPr lang="en-ZA" sz="800" b="1" dirty="0" smtClean="0"/>
              <a:t>2018</a:t>
            </a:r>
            <a:r>
              <a:rPr lang="en-ZA" sz="800" b="1" dirty="0"/>
              <a:t>.</a:t>
            </a:r>
            <a:endParaRPr lang="en-ZA" sz="800" dirty="0"/>
          </a:p>
        </p:txBody>
      </p:sp>
    </p:spTree>
    <p:extLst>
      <p:ext uri="{BB962C8B-B14F-4D97-AF65-F5344CB8AC3E}">
        <p14:creationId xmlns:p14="http://schemas.microsoft.com/office/powerpoint/2010/main" val="17282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483" y="124510"/>
            <a:ext cx="7486687" cy="568510"/>
          </a:xfrm>
        </p:spPr>
        <p:txBody>
          <a:bodyPr/>
          <a:lstStyle/>
          <a:p>
            <a:pPr algn="l" eaLnBrk="1" hangingPunct="1"/>
            <a:r>
              <a:rPr lang="en-ZA" sz="2400" b="1" dirty="0"/>
              <a:t>Existing water and sanitation </a:t>
            </a:r>
            <a:r>
              <a:rPr lang="en-ZA" sz="2400" b="1" dirty="0" smtClean="0"/>
              <a:t>institutions</a:t>
            </a:r>
            <a:endParaRPr lang="en-US" sz="2400" b="1" dirty="0">
              <a:ea typeface="Gill Sans"/>
              <a:cs typeface="Gill San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764034" y="4206490"/>
            <a:ext cx="0" cy="829554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3800898" y="612565"/>
            <a:ext cx="2101186" cy="40005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/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Arial" pitchFamily="34" charset="0"/>
              </a:rPr>
              <a:t>WATER AND </a:t>
            </a:r>
            <a:r>
              <a:rPr lang="en-GB" altLang="en-US" sz="1400" b="1" dirty="0">
                <a:latin typeface="Calibri" panose="020F0502020204030204" pitchFamily="34" charset="0"/>
                <a:ea typeface="MS Mincho" pitchFamily="49" charset="-128"/>
                <a:cs typeface="Arial" pitchFamily="34" charset="0"/>
              </a:rPr>
              <a:t>SANITATION MINISTRY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ZA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ZA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Arrow Connector 54"/>
          <p:cNvCxnSpPr>
            <a:stCxn id="38" idx="2"/>
            <a:endCxn id="80" idx="0"/>
          </p:cNvCxnSpPr>
          <p:nvPr/>
        </p:nvCxnSpPr>
        <p:spPr>
          <a:xfrm>
            <a:off x="4851491" y="1012615"/>
            <a:ext cx="0" cy="879849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905000" y="3672703"/>
            <a:ext cx="596265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905000" y="3686351"/>
            <a:ext cx="4796" cy="854843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909796" y="5077969"/>
            <a:ext cx="0" cy="295179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52" idx="0"/>
          </p:cNvCxnSpPr>
          <p:nvPr/>
        </p:nvCxnSpPr>
        <p:spPr>
          <a:xfrm>
            <a:off x="2976250" y="3672703"/>
            <a:ext cx="1" cy="374131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063052" y="3686351"/>
            <a:ext cx="0" cy="34290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557484" y="3686351"/>
            <a:ext cx="0" cy="34290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570836" y="3699999"/>
            <a:ext cx="0" cy="34290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874196" y="3672703"/>
            <a:ext cx="0" cy="787159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5" idx="2"/>
          </p:cNvCxnSpPr>
          <p:nvPr/>
        </p:nvCxnSpPr>
        <p:spPr>
          <a:xfrm>
            <a:off x="7817947" y="5034537"/>
            <a:ext cx="11809" cy="386332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547250" y="4179621"/>
            <a:ext cx="0" cy="991396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48" idx="2"/>
          </p:cNvCxnSpPr>
          <p:nvPr/>
        </p:nvCxnSpPr>
        <p:spPr>
          <a:xfrm>
            <a:off x="6507195" y="4624545"/>
            <a:ext cx="2413" cy="1030968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4076700" y="4174161"/>
            <a:ext cx="0" cy="885383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2" idx="2"/>
            <a:endCxn id="90" idx="0"/>
          </p:cNvCxnSpPr>
          <p:nvPr/>
        </p:nvCxnSpPr>
        <p:spPr>
          <a:xfrm>
            <a:off x="2976251" y="4621509"/>
            <a:ext cx="12148" cy="296247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152400" y="8795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ZA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ZA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1863717" y="4777141"/>
            <a:ext cx="6003936" cy="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909796" y="5373148"/>
            <a:ext cx="5919960" cy="4772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5659494" y="5093882"/>
            <a:ext cx="0" cy="344493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endCxn id="134" idx="0"/>
          </p:cNvCxnSpPr>
          <p:nvPr/>
        </p:nvCxnSpPr>
        <p:spPr>
          <a:xfrm>
            <a:off x="6518127" y="5426979"/>
            <a:ext cx="0" cy="214886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endCxn id="136" idx="0"/>
          </p:cNvCxnSpPr>
          <p:nvPr/>
        </p:nvCxnSpPr>
        <p:spPr>
          <a:xfrm flipH="1">
            <a:off x="4012449" y="5066021"/>
            <a:ext cx="13696" cy="594799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Rectangle 37"/>
          <p:cNvSpPr>
            <a:spLocks noChangeArrowheads="1"/>
          </p:cNvSpPr>
          <p:nvPr/>
        </p:nvSpPr>
        <p:spPr bwMode="auto">
          <a:xfrm>
            <a:off x="3637135" y="5660820"/>
            <a:ext cx="750627" cy="49131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Arial" pitchFamily="34" charset="0"/>
              </a:rPr>
              <a:t>WATER USERS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164" name="Straight Arrow Connector 163"/>
          <p:cNvCxnSpPr/>
          <p:nvPr/>
        </p:nvCxnSpPr>
        <p:spPr>
          <a:xfrm>
            <a:off x="4862719" y="5154316"/>
            <a:ext cx="0" cy="653802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90" idx="2"/>
            <a:endCxn id="137" idx="0"/>
          </p:cNvCxnSpPr>
          <p:nvPr/>
        </p:nvCxnSpPr>
        <p:spPr>
          <a:xfrm>
            <a:off x="2988399" y="5187703"/>
            <a:ext cx="12299" cy="475382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flipH="1">
            <a:off x="5665744" y="5350679"/>
            <a:ext cx="1" cy="44491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50" idx="0"/>
          </p:cNvCxnSpPr>
          <p:nvPr/>
        </p:nvCxnSpPr>
        <p:spPr>
          <a:xfrm flipH="1">
            <a:off x="4817373" y="1376370"/>
            <a:ext cx="24826" cy="2670464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3800898" y="1892464"/>
            <a:ext cx="2101186" cy="40005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Arial" pitchFamily="34" charset="0"/>
              </a:rPr>
              <a:t>NATIONAL WATER AND SANITATION REGULATOR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143" name="Shape 39"/>
          <p:cNvCxnSpPr>
            <a:stCxn id="80" idx="3"/>
          </p:cNvCxnSpPr>
          <p:nvPr/>
        </p:nvCxnSpPr>
        <p:spPr bwMode="auto">
          <a:xfrm flipV="1">
            <a:off x="5902084" y="1584763"/>
            <a:ext cx="616043" cy="507726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hape 39"/>
          <p:cNvCxnSpPr>
            <a:endCxn id="80" idx="1"/>
          </p:cNvCxnSpPr>
          <p:nvPr/>
        </p:nvCxnSpPr>
        <p:spPr bwMode="auto">
          <a:xfrm>
            <a:off x="3522528" y="1765087"/>
            <a:ext cx="278370" cy="327402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6170594" y="4049870"/>
            <a:ext cx="673202" cy="57467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Times New Roman" pitchFamily="18" charset="0"/>
              </a:rPr>
              <a:t>CMAs</a:t>
            </a:r>
            <a:endParaRPr kumimoji="0" lang="en-GB" altLang="en-US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5220261" y="4046834"/>
            <a:ext cx="702304" cy="57467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Times New Roman" pitchFamily="18" charset="0"/>
              </a:rPr>
              <a:t>CMAs</a:t>
            </a:r>
            <a:endParaRPr kumimoji="0" lang="en-GB" altLang="en-US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0" name="Rectangle 20"/>
          <p:cNvSpPr>
            <a:spLocks noChangeArrowheads="1"/>
          </p:cNvSpPr>
          <p:nvPr/>
        </p:nvSpPr>
        <p:spPr bwMode="auto">
          <a:xfrm>
            <a:off x="4466221" y="4046834"/>
            <a:ext cx="702304" cy="57467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Times New Roman" pitchFamily="18" charset="0"/>
              </a:rPr>
              <a:t>CMAs</a:t>
            </a:r>
            <a:endParaRPr kumimoji="0" lang="en-GB" altLang="en-US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1" name="Rectangle 21"/>
          <p:cNvSpPr>
            <a:spLocks noChangeArrowheads="1"/>
          </p:cNvSpPr>
          <p:nvPr/>
        </p:nvSpPr>
        <p:spPr bwMode="auto">
          <a:xfrm>
            <a:off x="3781251" y="4046834"/>
            <a:ext cx="644323" cy="57467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Times New Roman" pitchFamily="18" charset="0"/>
              </a:rPr>
              <a:t>CMAs</a:t>
            </a:r>
            <a:endParaRPr kumimoji="0" lang="en-GB" altLang="en-US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2649748" y="4046834"/>
            <a:ext cx="653005" cy="57467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Times New Roman" pitchFamily="18" charset="0"/>
              </a:rPr>
              <a:t>CMAs</a:t>
            </a:r>
            <a:endParaRPr kumimoji="0" lang="en-GB" altLang="en-US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1534483" y="4541194"/>
            <a:ext cx="649159" cy="5746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Times New Roman" pitchFamily="18" charset="0"/>
              </a:rPr>
              <a:t>CMAs                                                              </a:t>
            </a:r>
            <a:endParaRPr kumimoji="0" lang="en-GB" altLang="en-US" sz="1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5" name="Rectangle 9"/>
          <p:cNvSpPr>
            <a:spLocks noChangeArrowheads="1"/>
          </p:cNvSpPr>
          <p:nvPr/>
        </p:nvSpPr>
        <p:spPr bwMode="auto">
          <a:xfrm>
            <a:off x="7450728" y="4459862"/>
            <a:ext cx="734438" cy="5746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Times New Roman" pitchFamily="18" charset="0"/>
              </a:rPr>
              <a:t>CMAs</a:t>
            </a:r>
            <a:endParaRPr kumimoji="0" lang="en-GB" altLang="en-US" sz="1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2" name="Rectangle 36"/>
          <p:cNvSpPr>
            <a:spLocks noChangeArrowheads="1"/>
          </p:cNvSpPr>
          <p:nvPr/>
        </p:nvSpPr>
        <p:spPr bwMode="auto">
          <a:xfrm>
            <a:off x="4543846" y="4935948"/>
            <a:ext cx="637745" cy="269947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Arial" pitchFamily="34" charset="0"/>
              </a:rPr>
              <a:t>WUAs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0" name="Rectangle 36"/>
          <p:cNvSpPr>
            <a:spLocks noChangeArrowheads="1"/>
          </p:cNvSpPr>
          <p:nvPr/>
        </p:nvSpPr>
        <p:spPr bwMode="auto">
          <a:xfrm>
            <a:off x="2669526" y="4917756"/>
            <a:ext cx="637745" cy="269947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Arial" pitchFamily="34" charset="0"/>
              </a:rPr>
              <a:t>WUAs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1" name="Rectangle 36"/>
          <p:cNvSpPr>
            <a:spLocks noChangeArrowheads="1"/>
          </p:cNvSpPr>
          <p:nvPr/>
        </p:nvSpPr>
        <p:spPr bwMode="auto">
          <a:xfrm>
            <a:off x="3777286" y="4933676"/>
            <a:ext cx="637745" cy="269947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Arial" pitchFamily="34" charset="0"/>
              </a:rPr>
              <a:t>WUAs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3" name="Rectangle 36"/>
          <p:cNvSpPr>
            <a:spLocks noChangeArrowheads="1"/>
          </p:cNvSpPr>
          <p:nvPr/>
        </p:nvSpPr>
        <p:spPr bwMode="auto">
          <a:xfrm>
            <a:off x="5337702" y="4951868"/>
            <a:ext cx="637745" cy="269947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Arial" pitchFamily="34" charset="0"/>
              </a:rPr>
              <a:t>WUAs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4" name="Rectangle 36"/>
          <p:cNvSpPr>
            <a:spLocks noChangeArrowheads="1"/>
          </p:cNvSpPr>
          <p:nvPr/>
        </p:nvSpPr>
        <p:spPr bwMode="auto">
          <a:xfrm>
            <a:off x="6240742" y="4967788"/>
            <a:ext cx="637745" cy="269947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Arial" pitchFamily="34" charset="0"/>
              </a:rPr>
              <a:t>WUAs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2" name="Rectangle 37"/>
          <p:cNvSpPr>
            <a:spLocks noChangeArrowheads="1"/>
          </p:cNvSpPr>
          <p:nvPr/>
        </p:nvSpPr>
        <p:spPr bwMode="auto">
          <a:xfrm>
            <a:off x="4464243" y="5664634"/>
            <a:ext cx="750627" cy="49131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Arial" pitchFamily="34" charset="0"/>
              </a:rPr>
              <a:t>WATER USERS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3" name="Rectangle 37"/>
          <p:cNvSpPr>
            <a:spLocks noChangeArrowheads="1"/>
          </p:cNvSpPr>
          <p:nvPr/>
        </p:nvSpPr>
        <p:spPr bwMode="auto">
          <a:xfrm>
            <a:off x="5287938" y="5664634"/>
            <a:ext cx="750627" cy="49131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Arial" pitchFamily="34" charset="0"/>
              </a:rPr>
              <a:t>WATER USERS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4" name="Rectangle 37"/>
          <p:cNvSpPr>
            <a:spLocks noChangeArrowheads="1"/>
          </p:cNvSpPr>
          <p:nvPr/>
        </p:nvSpPr>
        <p:spPr bwMode="auto">
          <a:xfrm>
            <a:off x="6142813" y="5641865"/>
            <a:ext cx="750627" cy="49131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Arial" pitchFamily="34" charset="0"/>
              </a:rPr>
              <a:t>WATER USERS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7" name="Rectangle 37"/>
          <p:cNvSpPr>
            <a:spLocks noChangeArrowheads="1"/>
          </p:cNvSpPr>
          <p:nvPr/>
        </p:nvSpPr>
        <p:spPr bwMode="auto">
          <a:xfrm>
            <a:off x="2625384" y="5663085"/>
            <a:ext cx="750627" cy="49131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Arial" pitchFamily="34" charset="0"/>
              </a:rPr>
              <a:t>WATER USERS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171" name="Shape 39"/>
          <p:cNvCxnSpPr>
            <a:stCxn id="80" idx="3"/>
          </p:cNvCxnSpPr>
          <p:nvPr/>
        </p:nvCxnSpPr>
        <p:spPr bwMode="auto">
          <a:xfrm>
            <a:off x="5902084" y="2092489"/>
            <a:ext cx="632928" cy="559853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hape 39"/>
          <p:cNvCxnSpPr>
            <a:endCxn id="80" idx="1"/>
          </p:cNvCxnSpPr>
          <p:nvPr/>
        </p:nvCxnSpPr>
        <p:spPr bwMode="auto">
          <a:xfrm flipV="1">
            <a:off x="3527951" y="2092489"/>
            <a:ext cx="272947" cy="372442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hape 39"/>
          <p:cNvCxnSpPr>
            <a:stCxn id="88" idx="1"/>
            <a:endCxn id="80" idx="3"/>
          </p:cNvCxnSpPr>
          <p:nvPr/>
        </p:nvCxnSpPr>
        <p:spPr bwMode="auto">
          <a:xfrm rot="10800000">
            <a:off x="5902085" y="2092489"/>
            <a:ext cx="616043" cy="10616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19"/>
          <p:cNvSpPr>
            <a:spLocks noChangeArrowheads="1"/>
          </p:cNvSpPr>
          <p:nvPr/>
        </p:nvSpPr>
        <p:spPr bwMode="auto">
          <a:xfrm>
            <a:off x="6518127" y="1930443"/>
            <a:ext cx="1954081" cy="345323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Times New Roman" pitchFamily="18" charset="0"/>
              </a:rPr>
              <a:t>Water User Authorisation</a:t>
            </a:r>
            <a:endParaRPr kumimoji="0" lang="en-GB" altLang="en-US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8" name="Rectangle 19"/>
          <p:cNvSpPr>
            <a:spLocks noChangeArrowheads="1"/>
          </p:cNvSpPr>
          <p:nvPr/>
        </p:nvSpPr>
        <p:spPr bwMode="auto">
          <a:xfrm>
            <a:off x="6535012" y="2386322"/>
            <a:ext cx="1954081" cy="386971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Times New Roman" pitchFamily="18" charset="0"/>
              </a:rPr>
              <a:t>Water </a:t>
            </a:r>
            <a:r>
              <a:rPr kumimoji="0" lang="en-GB" altLang="en-US" sz="14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Times New Roman" pitchFamily="18" charset="0"/>
              </a:rPr>
              <a:t>Institution Authorisation</a:t>
            </a:r>
            <a:endParaRPr kumimoji="0" lang="en-GB" altLang="en-US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9" name="Rectangle 19"/>
          <p:cNvSpPr>
            <a:spLocks noChangeArrowheads="1"/>
          </p:cNvSpPr>
          <p:nvPr/>
        </p:nvSpPr>
        <p:spPr bwMode="auto">
          <a:xfrm>
            <a:off x="1552527" y="1982735"/>
            <a:ext cx="1954081" cy="295303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Times New Roman" pitchFamily="18" charset="0"/>
              </a:rPr>
              <a:t>Water  Tribunal</a:t>
            </a:r>
            <a:endParaRPr kumimoji="0" lang="en-GB" altLang="en-US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00" name="Rectangle 19"/>
          <p:cNvSpPr>
            <a:spLocks noChangeArrowheads="1"/>
          </p:cNvSpPr>
          <p:nvPr/>
        </p:nvSpPr>
        <p:spPr bwMode="auto">
          <a:xfrm>
            <a:off x="1569412" y="2388594"/>
            <a:ext cx="1954081" cy="384699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Times New Roman" pitchFamily="18" charset="0"/>
              </a:rPr>
              <a:t>Pricing, Tariffs and Charges Authorisation</a:t>
            </a:r>
            <a:endParaRPr kumimoji="0" lang="en-GB" altLang="en-US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01" name="Rectangle 19"/>
          <p:cNvSpPr>
            <a:spLocks noChangeArrowheads="1"/>
          </p:cNvSpPr>
          <p:nvPr/>
        </p:nvSpPr>
        <p:spPr bwMode="auto">
          <a:xfrm>
            <a:off x="6520399" y="1482331"/>
            <a:ext cx="1954081" cy="345323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Times New Roman" pitchFamily="18" charset="0"/>
              </a:rPr>
              <a:t>Guidelines, Norms and Standards</a:t>
            </a:r>
            <a:endParaRPr kumimoji="0" lang="en-GB" altLang="en-US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02" name="Rectangle 19"/>
          <p:cNvSpPr>
            <a:spLocks noChangeArrowheads="1"/>
          </p:cNvSpPr>
          <p:nvPr/>
        </p:nvSpPr>
        <p:spPr bwMode="auto">
          <a:xfrm>
            <a:off x="1554799" y="1482331"/>
            <a:ext cx="1954081" cy="41583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Times New Roman" pitchFamily="18" charset="0"/>
              </a:rPr>
              <a:t>Water and Sanitation</a:t>
            </a:r>
            <a:r>
              <a:rPr kumimoji="0" lang="en-GB" altLang="en-US" sz="14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GB" altLang="en-US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itchFamily="49" charset="-128"/>
                <a:cs typeface="Times New Roman" pitchFamily="18" charset="0"/>
              </a:rPr>
              <a:t> Inspectorate</a:t>
            </a:r>
            <a:endParaRPr kumimoji="0" lang="en-GB" altLang="en-US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000366" y="5925425"/>
            <a:ext cx="19662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800" b="1" dirty="0"/>
              <a:t>Source</a:t>
            </a:r>
            <a:r>
              <a:rPr lang="en-ZA" sz="800" b="1" dirty="0" smtClean="0"/>
              <a:t>:, </a:t>
            </a:r>
            <a:r>
              <a:rPr lang="en-ZA" sz="800" b="1" dirty="0"/>
              <a:t>Department of Water and Sanitation, </a:t>
            </a:r>
            <a:r>
              <a:rPr lang="en-ZA" sz="800" b="1" dirty="0" smtClean="0"/>
              <a:t>2018</a:t>
            </a:r>
            <a:r>
              <a:rPr lang="en-ZA" sz="800" b="1" dirty="0"/>
              <a:t>.</a:t>
            </a:r>
            <a:endParaRPr lang="en-ZA" sz="800" dirty="0"/>
          </a:p>
        </p:txBody>
      </p:sp>
    </p:spTree>
    <p:extLst>
      <p:ext uri="{BB962C8B-B14F-4D97-AF65-F5344CB8AC3E}">
        <p14:creationId xmlns:p14="http://schemas.microsoft.com/office/powerpoint/2010/main" val="38855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958" y="95534"/>
            <a:ext cx="7670042" cy="764275"/>
          </a:xfrm>
        </p:spPr>
        <p:txBody>
          <a:bodyPr/>
          <a:lstStyle/>
          <a:p>
            <a:pPr algn="l"/>
            <a:r>
              <a:rPr lang="en-ZA" sz="3200" b="1" dirty="0" smtClean="0"/>
              <a:t>Summary of water and sanitation reform </a:t>
            </a:r>
            <a:endParaRPr lang="en-Z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958" y="754033"/>
            <a:ext cx="7670042" cy="55512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a Council of Water Services Authorities (CWSA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), 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in terms of Chapters III and VIII of the Water Services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Act, as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a political structure to oversee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delivery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of water and sanitation to the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and sectors of the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economy.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Proven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capacity to perform water and sanitation functions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Chapters III and VIII of the Water Services Act should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get municipalities the license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to operate as Water Services Authorities from the envisaged Water and Services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Regulator; and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proven incapacity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result in the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revocation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of a license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takeover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of the function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its delegating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the Water Board within the Catchment Management Area.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Introducing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license for municipalities should result in adjustments to the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Bulk Infrastructure Grant (RBIG), Water Services Infrastructure Grant (WSIG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by a technical task team of officials from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DWS,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CoGTA, National Treasury, provinces and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SALGA;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national water boards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should be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established in terms of section 28 of the Water Services Act with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assigned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powers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operate one as a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National Water and Sanitation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Authority, and the other one as a Water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and Sanitation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Authority;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Water Boards to operate as regional utilities at the level of the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official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nine water management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areas;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The Trans Caledon Transboundary Authority (TCTA) should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 to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operate in its assigned main international area of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activity, with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unctions outside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its main activity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assigned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Boards, CMAs or the National Water and Sanitation Authority when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established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– unless there is a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institutional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syndication among water and sanitation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entities;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a Council of International Water Management (CIWM) as a political structure to oversee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water management between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South Africa and neighbouring African countries and further afield in terms of Chapter 10 of the National Water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Z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8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21302</TotalTime>
  <Words>1199</Words>
  <Application>Microsoft Office PowerPoint</Application>
  <PresentationFormat>On-screen Show (4:3)</PresentationFormat>
  <Paragraphs>196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Gill Sans</vt:lpstr>
      <vt:lpstr>Times New Roman</vt:lpstr>
      <vt:lpstr>Wingdings</vt:lpstr>
      <vt:lpstr>Gill Sans MT</vt:lpstr>
      <vt:lpstr>Calibri</vt:lpstr>
      <vt:lpstr>MS PGothic</vt:lpstr>
      <vt:lpstr>Gill Sans Light</vt:lpstr>
      <vt:lpstr>Arial</vt:lpstr>
      <vt:lpstr>MS Mincho</vt:lpstr>
      <vt:lpstr>MS PGothic</vt:lpstr>
      <vt:lpstr>Arial Narrow</vt:lpstr>
      <vt:lpstr>Office Theme</vt:lpstr>
      <vt:lpstr>1_Office Theme</vt:lpstr>
      <vt:lpstr>3_Office Theme</vt:lpstr>
      <vt:lpstr>4_Office Theme</vt:lpstr>
      <vt:lpstr>  INSTITUTIONAL RATIONALISATION: WATER RESOURCES AND SERVICES MANAGEMENT REFORM – A PROPOSAL  Masiphula Mbongwa Special Ministerial Advisor  </vt:lpstr>
      <vt:lpstr>Outline</vt:lpstr>
      <vt:lpstr>Existing water and sanitation institutions </vt:lpstr>
      <vt:lpstr>Water and sanitation status quo</vt:lpstr>
      <vt:lpstr>WATER SERVICES BUSINESS LIFECYCLE</vt:lpstr>
      <vt:lpstr>PowerPoint Presentation</vt:lpstr>
      <vt:lpstr>Existing water and sanitation institutions must change</vt:lpstr>
      <vt:lpstr>Existing water and sanitation institutions</vt:lpstr>
      <vt:lpstr>Summary of water and sanitation reform </vt:lpstr>
      <vt:lpstr>Summary of water and sanitation reform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Ngako Mmabatho</cp:lastModifiedBy>
  <cp:revision>972</cp:revision>
  <dcterms:created xsi:type="dcterms:W3CDTF">2012-08-01T10:33:21Z</dcterms:created>
  <dcterms:modified xsi:type="dcterms:W3CDTF">2019-01-25T12:20:22Z</dcterms:modified>
</cp:coreProperties>
</file>